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10693400" cy="7562850"/>
  <p:notesSz cx="10693400" cy="756285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698"/>
    <p:restoredTop sz="94694"/>
  </p:normalViewPr>
  <p:slideViewPr>
    <p:cSldViewPr>
      <p:cViewPr varScale="1">
        <p:scale>
          <a:sx n="95" d="100"/>
          <a:sy n="95" d="100"/>
        </p:scale>
        <p:origin x="1314" y="6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633913" cy="3794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057900" y="0"/>
            <a:ext cx="4632325" cy="3794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CC1344-530B-8148-815C-EEB2FDD4C782}" type="datetimeFigureOut">
              <a:rPr lang="en-SK" smtClean="0"/>
              <a:t>08/04/2025</a:t>
            </a:fld>
            <a:endParaRPr lang="en-SK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543300" y="946150"/>
            <a:ext cx="3606800" cy="25511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K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069975" y="3640138"/>
            <a:ext cx="8553450" cy="29781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7183438"/>
            <a:ext cx="4633913" cy="379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057900" y="7183438"/>
            <a:ext cx="4632325" cy="379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EF5960-71ED-284C-9DCF-3939700F2FD0}" type="slidenum">
              <a:rPr lang="en-SK" smtClean="0"/>
              <a:t>‹#›</a:t>
            </a:fld>
            <a:endParaRPr lang="en-SK"/>
          </a:p>
        </p:txBody>
      </p:sp>
    </p:spTree>
    <p:extLst>
      <p:ext uri="{BB962C8B-B14F-4D97-AF65-F5344CB8AC3E}">
        <p14:creationId xmlns:p14="http://schemas.microsoft.com/office/powerpoint/2010/main" val="22071436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EF5960-71ED-284C-9DCF-3939700F2FD0}" type="slidenum">
              <a:rPr lang="en-SK" smtClean="0"/>
              <a:t>3</a:t>
            </a:fld>
            <a:endParaRPr lang="en-SK"/>
          </a:p>
        </p:txBody>
      </p:sp>
    </p:spTree>
    <p:extLst>
      <p:ext uri="{BB962C8B-B14F-4D97-AF65-F5344CB8AC3E}">
        <p14:creationId xmlns:p14="http://schemas.microsoft.com/office/powerpoint/2010/main" val="32862796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EF5960-71ED-284C-9DCF-3939700F2FD0}" type="slidenum">
              <a:rPr lang="en-SK" smtClean="0"/>
              <a:t>9</a:t>
            </a:fld>
            <a:endParaRPr lang="en-SK"/>
          </a:p>
        </p:txBody>
      </p:sp>
    </p:spTree>
    <p:extLst>
      <p:ext uri="{BB962C8B-B14F-4D97-AF65-F5344CB8AC3E}">
        <p14:creationId xmlns:p14="http://schemas.microsoft.com/office/powerpoint/2010/main" val="14483465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EF5960-71ED-284C-9DCF-3939700F2FD0}" type="slidenum">
              <a:rPr lang="en-SK" smtClean="0"/>
              <a:t>11</a:t>
            </a:fld>
            <a:endParaRPr lang="en-SK"/>
          </a:p>
        </p:txBody>
      </p:sp>
    </p:spTree>
    <p:extLst>
      <p:ext uri="{BB962C8B-B14F-4D97-AF65-F5344CB8AC3E}">
        <p14:creationId xmlns:p14="http://schemas.microsoft.com/office/powerpoint/2010/main" val="5530740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4483"/>
            <a:ext cx="9089390" cy="1588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3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5196"/>
            <a:ext cx="7485380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rgbClr val="ED1C24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8/4/2025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3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rgbClr val="ED1C24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8/4/2025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3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8/4/2025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9697"/>
            <a:ext cx="10692003" cy="7540307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3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8/4/2025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8/4/2025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103497" y="2183700"/>
            <a:ext cx="8486404" cy="3911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3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167571" y="2002092"/>
            <a:ext cx="6566534" cy="49555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rgbClr val="ED1C24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33450"/>
            <a:ext cx="3421888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8/4/2025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7"/>
            <a:ext cx="10692003" cy="755903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6527"/>
            <a:ext cx="10692003" cy="7553477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200025"/>
            <a:ext cx="10692003" cy="7553477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160989" y="2786572"/>
            <a:ext cx="5938312" cy="20415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spcBef>
                <a:spcPts val="100"/>
              </a:spcBef>
            </a:pPr>
            <a:r>
              <a:rPr lang="en-US" sz="1200" b="1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Ledeckého</a:t>
            </a:r>
            <a:r>
              <a:rPr lang="en-US" sz="1200" b="1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najdlhšie</a:t>
            </a:r>
            <a:r>
              <a:rPr lang="en-US" sz="1200" b="1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slúžiaci</a:t>
            </a:r>
            <a:r>
              <a:rPr lang="en-US" sz="1200" b="1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kolega, jeho </a:t>
            </a:r>
            <a:r>
              <a:rPr lang="en-US" sz="1200" b="1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prava</a:t>
            </a:r>
            <a:r>
              <a:rPr lang="en-US" sz="1200" b="1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́ ruka a </a:t>
            </a:r>
            <a:r>
              <a:rPr lang="en-US" sz="1200" b="1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priatel</a:t>
            </a:r>
            <a:r>
              <a:rPr lang="en-US" sz="1200" b="1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̌. </a:t>
            </a:r>
            <a:r>
              <a:rPr lang="en-US" sz="1200" b="1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Poznaju</a:t>
            </a:r>
            <a:r>
              <a:rPr lang="en-US" sz="1200" b="1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́ sa tak dokonale, </a:t>
            </a:r>
            <a:r>
              <a:rPr lang="en-US" sz="1200" b="1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az</a:t>
            </a:r>
            <a:r>
              <a:rPr lang="en-US" sz="1200" b="1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̌ sa </a:t>
            </a:r>
            <a:r>
              <a:rPr lang="en-US" sz="1200" b="1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občas</a:t>
            </a:r>
            <a:r>
              <a:rPr lang="en-US" sz="1200" b="1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vedia </a:t>
            </a:r>
            <a:r>
              <a:rPr lang="en-US" sz="1200" b="1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dohodnút</a:t>
            </a:r>
            <a:r>
              <a:rPr lang="en-US" sz="1200" b="1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̌ iba </a:t>
            </a:r>
            <a:r>
              <a:rPr lang="en-US" sz="1200" b="1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pohľadom</a:t>
            </a:r>
            <a:r>
              <a:rPr lang="en-US" sz="1200" b="1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200" b="1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Poznaju</a:t>
            </a:r>
            <a:r>
              <a:rPr lang="en-US" sz="1200" b="1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́ svoje silné aj </a:t>
            </a:r>
            <a:r>
              <a:rPr lang="en-US" sz="1200" b="1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slabe</a:t>
            </a:r>
            <a:r>
              <a:rPr lang="en-US" sz="1200" b="1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́ </a:t>
            </a:r>
            <a:r>
              <a:rPr lang="en-US" sz="1200" b="1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stránky</a:t>
            </a:r>
            <a:r>
              <a:rPr lang="en-US" sz="1200" b="1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vedia sa </a:t>
            </a:r>
            <a:r>
              <a:rPr lang="en-US" sz="1200" b="1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navzájom</a:t>
            </a:r>
            <a:r>
              <a:rPr lang="en-US" sz="1200" b="1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podržat</a:t>
            </a:r>
            <a:r>
              <a:rPr lang="en-US" sz="1200" b="1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̌. Navonok je </a:t>
            </a:r>
            <a:r>
              <a:rPr lang="en-US" sz="1200" b="1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Machrák</a:t>
            </a:r>
            <a:r>
              <a:rPr lang="en-US" sz="1200" b="1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akoby </a:t>
            </a:r>
            <a:r>
              <a:rPr lang="en-US" sz="1200" b="1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pravým</a:t>
            </a:r>
            <a:r>
              <a:rPr lang="en-US" sz="1200" b="1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opakom svojho </a:t>
            </a:r>
            <a:r>
              <a:rPr lang="en-US" sz="1200" b="1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staršieho</a:t>
            </a:r>
            <a:r>
              <a:rPr lang="en-US" sz="1200" b="1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kolegu. Dbá o svoj </a:t>
            </a:r>
            <a:r>
              <a:rPr lang="en-US" sz="1200" b="1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zovňajšok</a:t>
            </a:r>
            <a:r>
              <a:rPr lang="en-US" sz="1200" b="1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je </a:t>
            </a:r>
            <a:r>
              <a:rPr lang="en-US" sz="1200" b="1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spoločensky</a:t>
            </a:r>
            <a:r>
              <a:rPr lang="en-US" sz="1200" b="1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́, </a:t>
            </a:r>
            <a:r>
              <a:rPr lang="en-US" sz="1200" b="1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vtipny</a:t>
            </a:r>
            <a:r>
              <a:rPr lang="en-US" sz="1200" b="1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́, </a:t>
            </a:r>
            <a:r>
              <a:rPr lang="en-US" sz="1200" b="1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životu</a:t>
            </a:r>
            <a:r>
              <a:rPr lang="en-US" sz="1200" b="1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sa </a:t>
            </a:r>
            <a:r>
              <a:rPr lang="en-US" sz="1200" b="1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nevyhýba</a:t>
            </a:r>
            <a:r>
              <a:rPr lang="en-US" sz="1200" b="1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00" b="1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užíva</a:t>
            </a:r>
            <a:r>
              <a:rPr lang="en-US" sz="1200" b="1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si ho </a:t>
            </a:r>
            <a:r>
              <a:rPr lang="en-US" sz="1200" b="1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plnými</a:t>
            </a:r>
            <a:r>
              <a:rPr lang="en-US" sz="1200" b="1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dúškami</a:t>
            </a:r>
            <a:r>
              <a:rPr lang="en-US" sz="1200" b="1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Ako atletický chlap v </a:t>
            </a:r>
            <a:r>
              <a:rPr lang="en-US" sz="1200" b="1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najlepšej</a:t>
            </a:r>
            <a:r>
              <a:rPr lang="en-US" sz="1200" b="1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kondícii</a:t>
            </a:r>
            <a:r>
              <a:rPr lang="en-US" sz="1200" b="1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je </a:t>
            </a:r>
            <a:r>
              <a:rPr lang="en-US" sz="1200" b="1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zároven</a:t>
            </a:r>
            <a:r>
              <a:rPr lang="en-US" sz="1200" b="1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̌ </a:t>
            </a:r>
            <a:r>
              <a:rPr lang="en-US" sz="1200" b="1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najdrsnejším</a:t>
            </a:r>
            <a:r>
              <a:rPr lang="en-US" sz="1200" b="1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z partie </a:t>
            </a:r>
            <a:r>
              <a:rPr lang="en-US" sz="1200" b="1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policajtov</a:t>
            </a:r>
            <a:r>
              <a:rPr lang="en-US" sz="1200" b="1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200" b="1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Nema</a:t>
            </a:r>
            <a:r>
              <a:rPr lang="en-US" sz="1200" b="1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́ </a:t>
            </a:r>
            <a:r>
              <a:rPr lang="en-US" sz="1200" b="1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problém</a:t>
            </a:r>
            <a:r>
              <a:rPr lang="en-US" sz="1200" b="1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so </a:t>
            </a:r>
            <a:r>
              <a:rPr lang="en-US" sz="1200" b="1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sebaovládaním</a:t>
            </a:r>
            <a:r>
              <a:rPr lang="en-US" sz="1200" b="1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no ak sa strhne ku </a:t>
            </a:r>
            <a:r>
              <a:rPr lang="en-US" sz="1200" b="1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bitke</a:t>
            </a:r>
            <a:r>
              <a:rPr lang="en-US" sz="1200" b="1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00" b="1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nebodaj</a:t>
            </a:r>
            <a:r>
              <a:rPr lang="en-US" sz="1200" b="1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ku </a:t>
            </a:r>
            <a:r>
              <a:rPr lang="en-US" sz="1200" b="1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prestrelke</a:t>
            </a:r>
            <a:r>
              <a:rPr lang="en-US" sz="1200" b="1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je v prvej </a:t>
            </a:r>
            <a:r>
              <a:rPr lang="en-US" sz="1200" b="1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línii</a:t>
            </a:r>
            <a:r>
              <a:rPr lang="en-US" sz="1200" b="1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200" b="1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Táto</a:t>
            </a:r>
            <a:r>
              <a:rPr lang="en-US" sz="1200" b="1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vlastnost</a:t>
            </a:r>
            <a:r>
              <a:rPr lang="en-US" sz="1200" b="1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̌ by v </a:t>
            </a:r>
            <a:r>
              <a:rPr lang="en-US" sz="1200" b="1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iných</a:t>
            </a:r>
            <a:r>
              <a:rPr lang="en-US" sz="1200" b="1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seriáloch</a:t>
            </a:r>
            <a:r>
              <a:rPr lang="en-US" sz="1200" b="1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bola </a:t>
            </a:r>
            <a:r>
              <a:rPr lang="en-US" sz="1200" b="1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vnímana</a:t>
            </a:r>
            <a:r>
              <a:rPr lang="en-US" sz="1200" b="1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́ ako hrdinstvo, no </a:t>
            </a:r>
            <a:r>
              <a:rPr lang="en-US" sz="1200" b="1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Machrákovi</a:t>
            </a:r>
            <a:r>
              <a:rPr lang="en-US" sz="1200" b="1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spôsobuje</a:t>
            </a:r>
            <a:r>
              <a:rPr lang="en-US" sz="1200" b="1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skôr</a:t>
            </a:r>
            <a:r>
              <a:rPr lang="en-US" sz="1200" b="1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problémy</a:t>
            </a:r>
            <a:r>
              <a:rPr lang="en-US" sz="1200" b="1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Je v nej </a:t>
            </a:r>
            <a:r>
              <a:rPr lang="en-US" sz="1200" b="1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totiz</a:t>
            </a:r>
            <a:r>
              <a:rPr lang="en-US" sz="1200" b="1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̌ </a:t>
            </a:r>
            <a:r>
              <a:rPr lang="en-US" sz="1200" b="1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zakódovane</a:t>
            </a:r>
            <a:r>
              <a:rPr lang="en-US" sz="1200" b="1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́ </a:t>
            </a:r>
            <a:r>
              <a:rPr lang="en-US" sz="1200" b="1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niečo</a:t>
            </a:r>
            <a:r>
              <a:rPr lang="en-US" sz="1200" b="1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sebadeštrukčne</a:t>
            </a:r>
            <a:r>
              <a:rPr lang="en-US" sz="1200" b="1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́ a to </a:t>
            </a:r>
            <a:r>
              <a:rPr lang="en-US" sz="1200" b="1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nezakryju</a:t>
            </a:r>
            <a:r>
              <a:rPr lang="en-US" sz="1200" b="1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́ ani tie </a:t>
            </a:r>
            <a:r>
              <a:rPr lang="en-US" sz="1200" b="1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najznačkovejšie</a:t>
            </a:r>
            <a:r>
              <a:rPr lang="en-US" sz="1200" b="1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šaty</a:t>
            </a:r>
            <a:r>
              <a:rPr lang="en-US" sz="1200" b="1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na </a:t>
            </a:r>
            <a:r>
              <a:rPr lang="en-US" sz="1200" b="1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ktore</a:t>
            </a:r>
            <a:r>
              <a:rPr lang="en-US" sz="1200" b="1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́ si </a:t>
            </a:r>
            <a:r>
              <a:rPr lang="en-US" sz="1200" b="1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Machrák</a:t>
            </a:r>
            <a:r>
              <a:rPr lang="en-US" sz="1200" b="1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potrpi</a:t>
            </a:r>
            <a:r>
              <a:rPr lang="en-US" sz="1200" b="1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́. </a:t>
            </a:r>
            <a:endParaRPr lang="en-US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endParaRPr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160970" y="1469920"/>
            <a:ext cx="3499930" cy="87459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sk-SK" sz="1400" b="1" dirty="0"/>
              <a:t>FRANTIŠEK MACHRÁK</a:t>
            </a:r>
            <a:br>
              <a:rPr lang="sk-SK" sz="1400" b="1" dirty="0"/>
            </a:br>
            <a:r>
              <a:rPr lang="sk-SK" sz="1400" b="1" dirty="0">
                <a:solidFill>
                  <a:srgbClr val="FF0000"/>
                </a:solidFill>
              </a:rPr>
              <a:t>STARŠÍ INŠPEKTOR</a:t>
            </a:r>
            <a:br>
              <a:rPr lang="sk-SK" sz="1400" b="1" dirty="0"/>
            </a:br>
            <a:br>
              <a:rPr lang="sk-SK" sz="1400" b="1" dirty="0"/>
            </a:br>
            <a:r>
              <a:rPr lang="sk-SK" sz="1400" b="1" dirty="0"/>
              <a:t>MARKO IGONDA</a:t>
            </a:r>
            <a:endParaRPr sz="1400" b="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337193"/>
            <a:ext cx="10692003" cy="7559032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168933" y="2036683"/>
            <a:ext cx="8356600" cy="390363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Navonok je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Machrák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akoby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pravým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opakom svojho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staršieho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kolegu. Dbá o svoj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zovňajšok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je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spoločensky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́,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vtipny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́,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životu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sa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nevyhýba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užíva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si ho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plnými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dúškami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Príroda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mu nadelila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testosterónu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aj za dvoch, a tak má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Machrák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povest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̌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neunaviteľného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sukničkára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Nad jeho miestami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az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̌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nemiestnom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machizme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sa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pozastavuju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́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ešte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aj jeho kolegovia,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pričom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žiaden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z nich nie je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sväty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́.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Žiaden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vzťah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u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neho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netrval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dlhšie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než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pár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týždňov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Sám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Machrák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vníma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ako svoju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prednost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̌, no my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časom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zistíme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že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to je jeho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podvedomy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́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obranny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́ mechanizmus.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Machrák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totiz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̌ vyrastal bez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otca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cely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́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život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hľada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́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bezpodmienečne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́ prijatie,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ktore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́ sa mu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nedostávalo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Preto strieda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ženy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ktore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́ mu ten pocit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vždy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na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chvíľu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vytvoria) a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snaži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́ sa na svoje okolie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zapôsobit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̌. 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Ako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jediny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́ z oddelenia má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Machrák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priamy kontakt na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osoby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z podsvetia. Boss jednej z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organizovaných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skupín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je jeho „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kamarát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od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prašiaku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” a hoci sa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Machrák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vo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veľmi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mladom veku vydal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opačnou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cestou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než jeho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sídliskova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́ patria,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stále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ho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považuju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́ za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nedotknutého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Celé oddelenie vie,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že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Machrák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má tieto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vzťahy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vyčistene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́, nikomu z minulosti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nic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̌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nedlži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́ a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nehrozi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́,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že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by sa do tohoto prostredia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vrátil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Práve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naopak,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vítaju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́ jeho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možnost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̌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sondovat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̌ aj v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týchto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vodách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Machrák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vie,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ake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́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problémy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mu to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môže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spôsobit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̌ a tak po tejto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šanci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siaha iba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veľmi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veľmi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sporadicky. Jediné, pred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čím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má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Machrák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rešpekt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je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vražda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 kolegovia.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Sám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nevie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prečo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ale isté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prípady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si berie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veľmi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osobne a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vyšetruje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aj nad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rámec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svojich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právomoci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́ v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domneni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́,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že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si malé priestupky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môže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dovolit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̌, lebo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kona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́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správnu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vec. 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Okolo svojich kolegov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chodi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́ ako vlk,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cíti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kedy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maju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́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problémy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(vtedy sa ich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snaži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́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rozveselit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̌ svojim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nemiestnym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humorom) a kedy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potrebuju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́ pomoc.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Ledeckého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úpadok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vníma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veľmi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osobne, o to viac,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že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mu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nema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́ ako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pomôct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̌. A naopak, ku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mladším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kolegom sa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snaži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́ byť ako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starši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́ brat.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Síce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navonok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dáva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najavo svoju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prevahu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no keď treba,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postavi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́ sa za nich,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prípadne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sa ich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snaži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́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nasmerovat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̌.</a:t>
            </a:r>
            <a:b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Počas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sezóny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Machrák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doplati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́ na svoju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horkokrvnost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̌ a nehoda kolegyne Janky, jedinej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ženy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v jeho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okoli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́, s ktorou vie mať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kamarátsky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vzťah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ho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prinúti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prehodnotit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̌ svoj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ľahkovážny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prístup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ku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životu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FB17356-D9D0-1435-EF7F-177C2DCD93C6}"/>
              </a:ext>
            </a:extLst>
          </p:cNvPr>
          <p:cNvSpPr txBox="1"/>
          <p:nvPr/>
        </p:nvSpPr>
        <p:spPr>
          <a:xfrm>
            <a:off x="7327900" y="6480354"/>
            <a:ext cx="543889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k-SK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FRANTIŠEK MACHRÁK</a:t>
            </a:r>
            <a:endParaRPr lang="en-SK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24" y="200025"/>
            <a:ext cx="10689551" cy="7559039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152927" y="3014552"/>
            <a:ext cx="5108173" cy="13183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spcBef>
                <a:spcPts val="100"/>
              </a:spcBef>
            </a:pPr>
            <a:r>
              <a:rPr lang="en-US" sz="1200" b="1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Korca </a:t>
            </a:r>
            <a:r>
              <a:rPr lang="en-US" sz="1200" b="1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spoznávame</a:t>
            </a:r>
            <a:r>
              <a:rPr lang="en-US" sz="1200" b="1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ako </a:t>
            </a:r>
            <a:r>
              <a:rPr lang="en-US" sz="1200" b="1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vyšetrovateľa</a:t>
            </a:r>
            <a:r>
              <a:rPr lang="en-US" sz="1200" b="1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tretieho obvodu, </a:t>
            </a:r>
            <a:r>
              <a:rPr lang="en-US" sz="1200" b="1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ktorého</a:t>
            </a:r>
            <a:r>
              <a:rPr lang="en-US" sz="1200" b="1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v </a:t>
            </a:r>
            <a:r>
              <a:rPr lang="en-US" sz="1200" b="1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rámci</a:t>
            </a:r>
            <a:r>
              <a:rPr lang="en-US" sz="1200" b="1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jedného</a:t>
            </a:r>
            <a:r>
              <a:rPr lang="en-US" sz="1200" b="1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z </a:t>
            </a:r>
            <a:r>
              <a:rPr lang="en-US" sz="1200" b="1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prípadov</a:t>
            </a:r>
            <a:r>
              <a:rPr lang="en-US" sz="1200" b="1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pridelia jeho </a:t>
            </a:r>
            <a:r>
              <a:rPr lang="en-US" sz="1200" b="1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nadriadeni</a:t>
            </a:r>
            <a:r>
              <a:rPr lang="en-US" sz="1200" b="1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́ ako </a:t>
            </a:r>
            <a:r>
              <a:rPr lang="en-US" sz="1200" b="1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pomocnu</a:t>
            </a:r>
            <a:r>
              <a:rPr lang="en-US" sz="1200" b="1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́ silu pre </a:t>
            </a:r>
            <a:r>
              <a:rPr lang="en-US" sz="1200" b="1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Ledeckého</a:t>
            </a:r>
            <a:r>
              <a:rPr lang="en-US" sz="1200" b="1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Korec sa </a:t>
            </a:r>
            <a:r>
              <a:rPr lang="en-US" sz="1200" b="1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netaji</a:t>
            </a:r>
            <a:r>
              <a:rPr lang="en-US" sz="1200" b="1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́ </a:t>
            </a:r>
            <a:r>
              <a:rPr lang="en-US" sz="1200" b="1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tým</a:t>
            </a:r>
            <a:r>
              <a:rPr lang="en-US" sz="1200" b="1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00" b="1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že</a:t>
            </a:r>
            <a:r>
              <a:rPr lang="en-US" sz="1200" b="1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ku </a:t>
            </a:r>
            <a:r>
              <a:rPr lang="en-US" sz="1200" b="1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vraždárom</a:t>
            </a:r>
            <a:r>
              <a:rPr lang="en-US" sz="1200" b="1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vzhliada a </a:t>
            </a:r>
            <a:r>
              <a:rPr lang="en-US" sz="1200" b="1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rád</a:t>
            </a:r>
            <a:r>
              <a:rPr lang="en-US" sz="1200" b="1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by sa medzi nich dostal. </a:t>
            </a:r>
            <a:r>
              <a:rPr lang="en-US" sz="1200" b="1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Keďže</a:t>
            </a:r>
            <a:r>
              <a:rPr lang="en-US" sz="1200" b="1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je </a:t>
            </a:r>
            <a:r>
              <a:rPr lang="en-US" sz="1200" b="1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svedomity</a:t>
            </a:r>
            <a:r>
              <a:rPr lang="en-US" sz="1200" b="1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́ a </a:t>
            </a:r>
            <a:r>
              <a:rPr lang="en-US" sz="1200" b="1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pracovity</a:t>
            </a:r>
            <a:r>
              <a:rPr lang="en-US" sz="1200" b="1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́, </a:t>
            </a:r>
            <a:r>
              <a:rPr lang="en-US" sz="1200" b="1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výrazne</a:t>
            </a:r>
            <a:r>
              <a:rPr lang="en-US" sz="1200" b="1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prispeje ku dolapeniu </a:t>
            </a:r>
            <a:r>
              <a:rPr lang="en-US" sz="1200" b="1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vraha</a:t>
            </a:r>
            <a:r>
              <a:rPr lang="en-US" sz="1200" b="1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Na jeho </a:t>
            </a:r>
            <a:r>
              <a:rPr lang="en-US" sz="1200" b="1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veľku</a:t>
            </a:r>
            <a:r>
              <a:rPr lang="en-US" sz="1200" b="1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́ </a:t>
            </a:r>
            <a:r>
              <a:rPr lang="en-US" sz="1200" b="1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radost</a:t>
            </a:r>
            <a:r>
              <a:rPr lang="en-US" sz="1200" b="1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̌ mu Ledecký s </a:t>
            </a:r>
            <a:r>
              <a:rPr lang="en-US" sz="1200" b="1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Machrákom</a:t>
            </a:r>
            <a:r>
              <a:rPr lang="en-US" sz="1200" b="1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odporučia</a:t>
            </a:r>
            <a:r>
              <a:rPr lang="en-US" sz="1200" b="1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aby si podal </a:t>
            </a:r>
            <a:r>
              <a:rPr lang="en-US" sz="1200" b="1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žiadost</a:t>
            </a:r>
            <a:r>
              <a:rPr lang="en-US" sz="1200" b="1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̌ o </a:t>
            </a:r>
            <a:r>
              <a:rPr lang="en-US" sz="1200" b="1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preloženie</a:t>
            </a:r>
            <a:r>
              <a:rPr lang="en-US" sz="1200" b="1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144728" y="1638804"/>
            <a:ext cx="1992172" cy="87459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sk-SK" sz="1400" b="1" dirty="0">
                <a:latin typeface="Arial" panose="020B0604020202020204" pitchFamily="34" charset="0"/>
                <a:cs typeface="Arial" panose="020B0604020202020204" pitchFamily="34" charset="0"/>
              </a:rPr>
              <a:t>JAKUB KOREC</a:t>
            </a:r>
            <a:br>
              <a:rPr lang="sk-SK" sz="1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k-SK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MLADŠÍ INŠPEKTOR</a:t>
            </a:r>
            <a:br>
              <a:rPr lang="sk-SK" sz="1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sk-SK" sz="1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k-SK" sz="1400" b="1" dirty="0">
                <a:latin typeface="Arial" panose="020B0604020202020204" pitchFamily="34" charset="0"/>
                <a:cs typeface="Arial" panose="020B0604020202020204" pitchFamily="34" charset="0"/>
              </a:rPr>
              <a:t>LADISLAV BÉDI</a:t>
            </a:r>
            <a:endParaRPr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7"/>
            <a:ext cx="10692003" cy="7559032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187096" y="1992139"/>
            <a:ext cx="8497570" cy="37189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 Jakubovom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prípade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sledujeme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príbeh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nováčika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v novom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kolektíve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Cez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neho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sa aj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učíme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fungovaniu oddelenia po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profesionálnej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aj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medziľudskej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stránke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Korec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začína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ako idealista,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ktory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́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musi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́ svoju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horlivost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̌ niekedy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az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̌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krotit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̌.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Žije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sám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 zo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začiatku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veľmi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vďačne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zostáva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v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práci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aj mimo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pracovnu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́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dobu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Zažijeme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jeho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prvy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́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samostatny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́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prípad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prvy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́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šok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z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brutálnej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vraždy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aj prvé momenty bezradnosti,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či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sklamania z byrokracie.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Žial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̌, na tomto sympatickom mladom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policajtovi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uvidíme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aj to, ako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nováčikovia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prichádzaju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́ o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ideály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 ako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začínaju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́ byť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stále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cynickejši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́. 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Na rozdiel od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Ledeckého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či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Machráka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je Korec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človek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bez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výraznej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osobnosti. Jeho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problémom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je,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že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vždy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sa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snaži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́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správat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̌ ako niekto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iny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́ - na koho sa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práve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upne. Dlho to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vyzera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́,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že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jeho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identitou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je,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že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žiadnu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nema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́ a iba sa ako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chameleón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snaži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́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zladit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̌ s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ostatnými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Korec to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však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samozrejme,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nevidi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́ a v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snahe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vyhoviet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̌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ostatným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sa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vyhýba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tomu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najdôležitejšiemu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pochopit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̌,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kým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naozaj je. V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kombinácii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s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ostatnými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osobnosťami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na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oddeleni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́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táto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Korcova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az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̌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rigorózna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vágnost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̌ v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seriáli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paradoxne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vynika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́. 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Keď do jeho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života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vstúpi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mladá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učiteľka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Klára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chvíľu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vyzera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́,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že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Jakubovi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Korcovi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sa plní jeden sen za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druhým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Spočiatku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aj my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veríme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že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Korec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možno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bude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prvy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́ v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histórii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komu sa podarí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uržat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̌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prácu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osobny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́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život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v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rovnováhe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No keď sa pri jednom z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prípadov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mladá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Klára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takmer stane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obeťou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aj tento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vzťah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zahali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́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nepríjemna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́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pachut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̌ smrti.</a:t>
            </a:r>
            <a:b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Spolu s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Jakubom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prežívame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boj s PSTD jeho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priateľky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az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̌ po sklamanie z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nevery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 rozchod. Nasleduje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fáza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vyrovnávania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sa s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typickým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osudom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vraždára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konfrontácia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s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dezilúziou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náznaky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osudu jeho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starších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kolegov,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Ledeckého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zatrpknutost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̌,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či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Machrákov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cynizmus.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Táto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lekcia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Jakuba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posunie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ešte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hlbšie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kolektívu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Vo svojich kolegoch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nájde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oporu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lebo vedia ako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veľmi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dokáže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takéto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niečo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vyšetrovateľa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odkázaného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na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dednnodenny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́ kontakt so zlom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rozhodit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̌.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Čo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síce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najprv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vyzera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́ ako prejav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kolegiality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sa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ukáže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ako malá pasca. Jakub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začne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trávit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̌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stále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viac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času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v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práci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lebo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cíti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že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toto je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kolektív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ktory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́ mu naozaj rozumie. 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6350" algn="just">
              <a:lnSpc>
                <a:spcPct val="100000"/>
              </a:lnSpc>
              <a:spcBef>
                <a:spcPts val="100"/>
              </a:spcBef>
            </a:pP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903431A-AA57-E4DD-938E-F3AE42B1E21B}"/>
              </a:ext>
            </a:extLst>
          </p:cNvPr>
          <p:cNvSpPr txBox="1"/>
          <p:nvPr/>
        </p:nvSpPr>
        <p:spPr>
          <a:xfrm>
            <a:off x="7327900" y="6480354"/>
            <a:ext cx="3048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k-SK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JAKUB KOREC</a:t>
            </a:r>
            <a:endParaRPr lang="en-SK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491"/>
            <a:ext cx="10692003" cy="7559039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145846" y="2901678"/>
            <a:ext cx="5982970" cy="223157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1200" b="1" dirty="0" err="1">
                <a:solidFill>
                  <a:schemeClr val="bg1"/>
                </a:solidFill>
              </a:rPr>
              <a:t>Najmladšia</a:t>
            </a:r>
            <a:r>
              <a:rPr lang="en-US" sz="1200" b="1" dirty="0">
                <a:solidFill>
                  <a:schemeClr val="bg1"/>
                </a:solidFill>
              </a:rPr>
              <a:t> </a:t>
            </a:r>
            <a:r>
              <a:rPr lang="en-US" sz="1200" b="1" dirty="0" err="1">
                <a:solidFill>
                  <a:schemeClr val="bg1"/>
                </a:solidFill>
              </a:rPr>
              <a:t>zamestnankyňa</a:t>
            </a:r>
            <a:r>
              <a:rPr lang="en-US" sz="1200" b="1" dirty="0">
                <a:solidFill>
                  <a:schemeClr val="bg1"/>
                </a:solidFill>
              </a:rPr>
              <a:t> </a:t>
            </a:r>
            <a:r>
              <a:rPr lang="en-US" sz="1200" b="1" dirty="0" err="1">
                <a:solidFill>
                  <a:schemeClr val="bg1"/>
                </a:solidFill>
              </a:rPr>
              <a:t>oddelenia</a:t>
            </a:r>
            <a:r>
              <a:rPr lang="en-US" sz="1200" b="1" dirty="0">
                <a:solidFill>
                  <a:schemeClr val="bg1"/>
                </a:solidFill>
              </a:rPr>
              <a:t> a </a:t>
            </a:r>
            <a:r>
              <a:rPr lang="en-US" sz="1200" b="1" dirty="0" err="1">
                <a:solidFill>
                  <a:schemeClr val="bg1"/>
                </a:solidFill>
              </a:rPr>
              <a:t>jediná</a:t>
            </a:r>
            <a:r>
              <a:rPr lang="en-US" sz="1200" b="1" dirty="0">
                <a:solidFill>
                  <a:schemeClr val="bg1"/>
                </a:solidFill>
              </a:rPr>
              <a:t> </a:t>
            </a:r>
            <a:r>
              <a:rPr lang="en-US" sz="1200" b="1" dirty="0" err="1">
                <a:solidFill>
                  <a:schemeClr val="bg1"/>
                </a:solidFill>
              </a:rPr>
              <a:t>žena</a:t>
            </a:r>
            <a:r>
              <a:rPr lang="en-US" sz="1200" b="1" dirty="0">
                <a:solidFill>
                  <a:schemeClr val="bg1"/>
                </a:solidFill>
              </a:rPr>
              <a:t> v </a:t>
            </a:r>
            <a:r>
              <a:rPr lang="en-US" sz="1200" b="1" dirty="0" err="1">
                <a:solidFill>
                  <a:schemeClr val="bg1"/>
                </a:solidFill>
              </a:rPr>
              <a:t>čisto</a:t>
            </a:r>
            <a:r>
              <a:rPr lang="en-US" sz="1200" b="1" dirty="0">
                <a:solidFill>
                  <a:schemeClr val="bg1"/>
                </a:solidFill>
              </a:rPr>
              <a:t> </a:t>
            </a:r>
            <a:r>
              <a:rPr lang="en-US" sz="1200" b="1" dirty="0" err="1">
                <a:solidFill>
                  <a:schemeClr val="bg1"/>
                </a:solidFill>
              </a:rPr>
              <a:t>chlapskom</a:t>
            </a:r>
            <a:r>
              <a:rPr lang="en-US" sz="1200" b="1" dirty="0">
                <a:solidFill>
                  <a:schemeClr val="bg1"/>
                </a:solidFill>
              </a:rPr>
              <a:t> </a:t>
            </a:r>
            <a:r>
              <a:rPr lang="en-US" sz="1200" b="1" dirty="0" err="1">
                <a:solidFill>
                  <a:schemeClr val="bg1"/>
                </a:solidFill>
              </a:rPr>
              <a:t>kolektíve</a:t>
            </a:r>
            <a:r>
              <a:rPr lang="en-US" sz="1200" b="1" dirty="0">
                <a:solidFill>
                  <a:schemeClr val="bg1"/>
                </a:solidFill>
              </a:rPr>
              <a:t>. Na </a:t>
            </a:r>
            <a:r>
              <a:rPr lang="en-US" sz="1200" b="1" dirty="0" err="1">
                <a:solidFill>
                  <a:schemeClr val="bg1"/>
                </a:solidFill>
              </a:rPr>
              <a:t>starosti</a:t>
            </a:r>
            <a:r>
              <a:rPr lang="en-US" sz="1200" b="1" dirty="0">
                <a:solidFill>
                  <a:schemeClr val="bg1"/>
                </a:solidFill>
              </a:rPr>
              <a:t> </a:t>
            </a:r>
            <a:r>
              <a:rPr lang="en-US" sz="1200" b="1" dirty="0" err="1">
                <a:solidFill>
                  <a:schemeClr val="bg1"/>
                </a:solidFill>
              </a:rPr>
              <a:t>má</a:t>
            </a:r>
            <a:r>
              <a:rPr lang="en-US" sz="1200" b="1" dirty="0">
                <a:solidFill>
                  <a:schemeClr val="bg1"/>
                </a:solidFill>
              </a:rPr>
              <a:t> </a:t>
            </a:r>
            <a:r>
              <a:rPr lang="en-US" sz="1200" b="1" dirty="0" err="1">
                <a:solidFill>
                  <a:schemeClr val="bg1"/>
                </a:solidFill>
              </a:rPr>
              <a:t>prácu</a:t>
            </a:r>
            <a:r>
              <a:rPr lang="en-US" sz="1200" b="1" dirty="0">
                <a:solidFill>
                  <a:schemeClr val="bg1"/>
                </a:solidFill>
              </a:rPr>
              <a:t> s </a:t>
            </a:r>
            <a:r>
              <a:rPr lang="en-US" sz="1200" b="1" dirty="0" err="1">
                <a:solidFill>
                  <a:schemeClr val="bg1"/>
                </a:solidFill>
              </a:rPr>
              <a:t>databázami</a:t>
            </a:r>
            <a:r>
              <a:rPr lang="en-US" sz="1200" b="1" dirty="0">
                <a:solidFill>
                  <a:schemeClr val="bg1"/>
                </a:solidFill>
              </a:rPr>
              <a:t> a </a:t>
            </a:r>
            <a:r>
              <a:rPr lang="en-US" sz="1200" b="1" dirty="0" err="1">
                <a:solidFill>
                  <a:schemeClr val="bg1"/>
                </a:solidFill>
              </a:rPr>
              <a:t>archívom</a:t>
            </a:r>
            <a:r>
              <a:rPr lang="en-US" sz="1200" b="1" dirty="0">
                <a:solidFill>
                  <a:schemeClr val="bg1"/>
                </a:solidFill>
              </a:rPr>
              <a:t>. Je </a:t>
            </a:r>
            <a:r>
              <a:rPr lang="en-US" sz="1200" b="1" dirty="0" err="1">
                <a:solidFill>
                  <a:schemeClr val="bg1"/>
                </a:solidFill>
              </a:rPr>
              <a:t>zakríknutá</a:t>
            </a:r>
            <a:r>
              <a:rPr lang="en-US" sz="1200" b="1" dirty="0">
                <a:solidFill>
                  <a:schemeClr val="bg1"/>
                </a:solidFill>
              </a:rPr>
              <a:t> a </a:t>
            </a:r>
            <a:r>
              <a:rPr lang="en-US" sz="1200" b="1" dirty="0" err="1">
                <a:solidFill>
                  <a:schemeClr val="bg1"/>
                </a:solidFill>
              </a:rPr>
              <a:t>tichá</a:t>
            </a:r>
            <a:r>
              <a:rPr lang="en-US" sz="1200" b="1" dirty="0">
                <a:solidFill>
                  <a:schemeClr val="bg1"/>
                </a:solidFill>
              </a:rPr>
              <a:t>, no z </a:t>
            </a:r>
            <a:r>
              <a:rPr lang="en-US" sz="1200" b="1" dirty="0" err="1">
                <a:solidFill>
                  <a:schemeClr val="bg1"/>
                </a:solidFill>
              </a:rPr>
              <a:t>nejakého</a:t>
            </a:r>
            <a:r>
              <a:rPr lang="en-US" sz="1200" b="1" dirty="0">
                <a:solidFill>
                  <a:schemeClr val="bg1"/>
                </a:solidFill>
              </a:rPr>
              <a:t> </a:t>
            </a:r>
            <a:r>
              <a:rPr lang="en-US" sz="1200" b="1" dirty="0" err="1">
                <a:solidFill>
                  <a:schemeClr val="bg1"/>
                </a:solidFill>
              </a:rPr>
              <a:t>dôvodu</a:t>
            </a:r>
            <a:r>
              <a:rPr lang="en-US" sz="1200" b="1" dirty="0">
                <a:solidFill>
                  <a:schemeClr val="bg1"/>
                </a:solidFill>
              </a:rPr>
              <a:t> </a:t>
            </a:r>
            <a:r>
              <a:rPr lang="en-US" sz="1200" b="1" dirty="0" err="1">
                <a:solidFill>
                  <a:schemeClr val="bg1"/>
                </a:solidFill>
              </a:rPr>
              <a:t>veľmi</a:t>
            </a:r>
            <a:r>
              <a:rPr lang="en-US" sz="1200" b="1" dirty="0">
                <a:solidFill>
                  <a:schemeClr val="bg1"/>
                </a:solidFill>
              </a:rPr>
              <a:t> </a:t>
            </a:r>
            <a:r>
              <a:rPr lang="en-US" sz="1200" b="1" dirty="0" err="1">
                <a:solidFill>
                  <a:schemeClr val="bg1"/>
                </a:solidFill>
              </a:rPr>
              <a:t>odolná</a:t>
            </a:r>
            <a:r>
              <a:rPr lang="en-US" sz="1200" b="1" dirty="0">
                <a:solidFill>
                  <a:schemeClr val="bg1"/>
                </a:solidFill>
              </a:rPr>
              <a:t> </a:t>
            </a:r>
            <a:r>
              <a:rPr lang="en-US" sz="1200" b="1" dirty="0" err="1">
                <a:solidFill>
                  <a:schemeClr val="bg1"/>
                </a:solidFill>
              </a:rPr>
              <a:t>voči</a:t>
            </a:r>
            <a:r>
              <a:rPr lang="en-US" sz="1200" b="1" dirty="0">
                <a:solidFill>
                  <a:schemeClr val="bg1"/>
                </a:solidFill>
              </a:rPr>
              <a:t> </a:t>
            </a:r>
            <a:r>
              <a:rPr lang="en-US" sz="1200" b="1" dirty="0" err="1">
                <a:solidFill>
                  <a:schemeClr val="bg1"/>
                </a:solidFill>
              </a:rPr>
              <a:t>blbým</a:t>
            </a:r>
            <a:r>
              <a:rPr lang="en-US" sz="1200" b="1" dirty="0">
                <a:solidFill>
                  <a:schemeClr val="bg1"/>
                </a:solidFill>
              </a:rPr>
              <a:t> </a:t>
            </a:r>
            <a:r>
              <a:rPr lang="en-US" sz="1200" b="1" dirty="0" err="1">
                <a:solidFill>
                  <a:schemeClr val="bg1"/>
                </a:solidFill>
              </a:rPr>
              <a:t>poznámkam</a:t>
            </a:r>
            <a:r>
              <a:rPr lang="en-US" sz="1200" b="1" dirty="0">
                <a:solidFill>
                  <a:schemeClr val="bg1"/>
                </a:solidFill>
              </a:rPr>
              <a:t> </a:t>
            </a:r>
            <a:r>
              <a:rPr lang="en-US" sz="1200" b="1" dirty="0" err="1">
                <a:solidFill>
                  <a:schemeClr val="bg1"/>
                </a:solidFill>
              </a:rPr>
              <a:t>svojich</a:t>
            </a:r>
            <a:r>
              <a:rPr lang="en-US" sz="1200" b="1" dirty="0">
                <a:solidFill>
                  <a:schemeClr val="bg1"/>
                </a:solidFill>
              </a:rPr>
              <a:t> </a:t>
            </a:r>
            <a:r>
              <a:rPr lang="en-US" sz="1200" b="1" dirty="0" err="1">
                <a:solidFill>
                  <a:schemeClr val="bg1"/>
                </a:solidFill>
              </a:rPr>
              <a:t>kolegov</a:t>
            </a:r>
            <a:r>
              <a:rPr lang="en-US" sz="1200" b="1" dirty="0">
                <a:solidFill>
                  <a:schemeClr val="bg1"/>
                </a:solidFill>
              </a:rPr>
              <a:t>.</a:t>
            </a:r>
          </a:p>
          <a:p>
            <a:pPr>
              <a:lnSpc>
                <a:spcPct val="110000"/>
              </a:lnSpc>
            </a:pPr>
            <a:r>
              <a:rPr lang="en-US" sz="1200" b="1" dirty="0">
                <a:solidFill>
                  <a:schemeClr val="bg1"/>
                </a:solidFill>
              </a:rPr>
              <a:t>Ako </a:t>
            </a:r>
            <a:r>
              <a:rPr lang="en-US" sz="1200" b="1" dirty="0" err="1">
                <a:solidFill>
                  <a:schemeClr val="bg1"/>
                </a:solidFill>
              </a:rPr>
              <a:t>technicky</a:t>
            </a:r>
            <a:r>
              <a:rPr lang="en-US" sz="1200" b="1" dirty="0">
                <a:solidFill>
                  <a:schemeClr val="bg1"/>
                </a:solidFill>
              </a:rPr>
              <a:t> </a:t>
            </a:r>
            <a:r>
              <a:rPr lang="en-US" sz="1200" b="1" dirty="0" err="1">
                <a:solidFill>
                  <a:schemeClr val="bg1"/>
                </a:solidFill>
              </a:rPr>
              <a:t>najzdatnejšia</a:t>
            </a:r>
            <a:r>
              <a:rPr lang="en-US" sz="1200" b="1" dirty="0">
                <a:solidFill>
                  <a:schemeClr val="bg1"/>
                </a:solidFill>
              </a:rPr>
              <a:t> </a:t>
            </a:r>
            <a:r>
              <a:rPr lang="en-US" sz="1200" b="1" dirty="0" err="1">
                <a:solidFill>
                  <a:schemeClr val="bg1"/>
                </a:solidFill>
              </a:rPr>
              <a:t>pripravuje</a:t>
            </a:r>
            <a:r>
              <a:rPr lang="en-US" sz="1200" b="1" dirty="0">
                <a:solidFill>
                  <a:schemeClr val="bg1"/>
                </a:solidFill>
              </a:rPr>
              <a:t> </a:t>
            </a:r>
            <a:r>
              <a:rPr lang="en-US" sz="1200" b="1" dirty="0" err="1">
                <a:solidFill>
                  <a:schemeClr val="bg1"/>
                </a:solidFill>
              </a:rPr>
              <a:t>podklady</a:t>
            </a:r>
            <a:r>
              <a:rPr lang="en-US" sz="1200" b="1" dirty="0">
                <a:solidFill>
                  <a:schemeClr val="bg1"/>
                </a:solidFill>
              </a:rPr>
              <a:t> pre </a:t>
            </a:r>
            <a:r>
              <a:rPr lang="en-US" sz="1200" b="1" dirty="0" err="1">
                <a:solidFill>
                  <a:schemeClr val="bg1"/>
                </a:solidFill>
              </a:rPr>
              <a:t>ďalšie</a:t>
            </a:r>
            <a:r>
              <a:rPr lang="en-US" sz="1200" b="1" dirty="0">
                <a:solidFill>
                  <a:schemeClr val="bg1"/>
                </a:solidFill>
              </a:rPr>
              <a:t> </a:t>
            </a:r>
            <a:r>
              <a:rPr lang="en-US" sz="1200" b="1" dirty="0" err="1">
                <a:solidFill>
                  <a:schemeClr val="bg1"/>
                </a:solidFill>
              </a:rPr>
              <a:t>vyšetrovanie</a:t>
            </a:r>
            <a:r>
              <a:rPr lang="en-US" sz="1200" b="1" dirty="0">
                <a:solidFill>
                  <a:schemeClr val="bg1"/>
                </a:solidFill>
              </a:rPr>
              <a:t> a </a:t>
            </a:r>
            <a:r>
              <a:rPr lang="en-US" sz="1200" b="1" dirty="0" err="1">
                <a:solidFill>
                  <a:schemeClr val="bg1"/>
                </a:solidFill>
              </a:rPr>
              <a:t>najmä</a:t>
            </a:r>
            <a:r>
              <a:rPr lang="en-US" sz="1200" b="1" dirty="0">
                <a:solidFill>
                  <a:schemeClr val="bg1"/>
                </a:solidFill>
              </a:rPr>
              <a:t> </a:t>
            </a:r>
            <a:r>
              <a:rPr lang="en-US" sz="1200" b="1" dirty="0" err="1">
                <a:solidFill>
                  <a:schemeClr val="bg1"/>
                </a:solidFill>
              </a:rPr>
              <a:t>zhromažďuje</a:t>
            </a:r>
            <a:r>
              <a:rPr lang="en-US" sz="1200" b="1" dirty="0">
                <a:solidFill>
                  <a:schemeClr val="bg1"/>
                </a:solidFill>
              </a:rPr>
              <a:t> </a:t>
            </a:r>
            <a:r>
              <a:rPr lang="en-US" sz="1200" b="1" dirty="0" err="1">
                <a:solidFill>
                  <a:schemeClr val="bg1"/>
                </a:solidFill>
              </a:rPr>
              <a:t>stopy</a:t>
            </a:r>
            <a:r>
              <a:rPr lang="en-US" sz="1200" b="1" dirty="0">
                <a:solidFill>
                  <a:schemeClr val="bg1"/>
                </a:solidFill>
              </a:rPr>
              <a:t>, </a:t>
            </a:r>
            <a:r>
              <a:rPr lang="en-US" sz="1200" b="1" dirty="0" err="1">
                <a:solidFill>
                  <a:schemeClr val="bg1"/>
                </a:solidFill>
              </a:rPr>
              <a:t>ktoré</a:t>
            </a:r>
            <a:r>
              <a:rPr lang="en-US" sz="1200" b="1" dirty="0">
                <a:solidFill>
                  <a:schemeClr val="bg1"/>
                </a:solidFill>
              </a:rPr>
              <a:t> po </a:t>
            </a:r>
            <a:r>
              <a:rPr lang="en-US" sz="1200" b="1" dirty="0" err="1">
                <a:solidFill>
                  <a:schemeClr val="bg1"/>
                </a:solidFill>
              </a:rPr>
              <a:t>sebe</a:t>
            </a:r>
            <a:r>
              <a:rPr lang="en-US" sz="1200" b="1" dirty="0">
                <a:solidFill>
                  <a:schemeClr val="bg1"/>
                </a:solidFill>
              </a:rPr>
              <a:t> </a:t>
            </a:r>
            <a:r>
              <a:rPr lang="en-US" sz="1200" b="1" dirty="0" err="1">
                <a:solidFill>
                  <a:schemeClr val="bg1"/>
                </a:solidFill>
              </a:rPr>
              <a:t>podozriví</a:t>
            </a:r>
            <a:r>
              <a:rPr lang="en-US" sz="1200" b="1" dirty="0">
                <a:solidFill>
                  <a:schemeClr val="bg1"/>
                </a:solidFill>
              </a:rPr>
              <a:t> a </a:t>
            </a:r>
            <a:r>
              <a:rPr lang="en-US" sz="1200" b="1" dirty="0" err="1">
                <a:solidFill>
                  <a:schemeClr val="bg1"/>
                </a:solidFill>
              </a:rPr>
              <a:t>obete</a:t>
            </a:r>
            <a:r>
              <a:rPr lang="en-US" sz="1200" b="1" dirty="0">
                <a:solidFill>
                  <a:schemeClr val="bg1"/>
                </a:solidFill>
              </a:rPr>
              <a:t> </a:t>
            </a:r>
            <a:r>
              <a:rPr lang="en-US" sz="1200" b="1" dirty="0" err="1">
                <a:solidFill>
                  <a:schemeClr val="bg1"/>
                </a:solidFill>
              </a:rPr>
              <a:t>zanechávajú</a:t>
            </a:r>
            <a:r>
              <a:rPr lang="en-US" sz="1200" b="1" dirty="0">
                <a:solidFill>
                  <a:schemeClr val="bg1"/>
                </a:solidFill>
              </a:rPr>
              <a:t> </a:t>
            </a:r>
            <a:r>
              <a:rPr lang="en-US" sz="1200" b="1" dirty="0" err="1">
                <a:solidFill>
                  <a:schemeClr val="bg1"/>
                </a:solidFill>
              </a:rPr>
              <a:t>na</a:t>
            </a:r>
            <a:r>
              <a:rPr lang="en-US" sz="1200" b="1" dirty="0">
                <a:solidFill>
                  <a:schemeClr val="bg1"/>
                </a:solidFill>
              </a:rPr>
              <a:t> </a:t>
            </a:r>
            <a:r>
              <a:rPr lang="en-US" sz="1200" b="1" dirty="0" err="1">
                <a:solidFill>
                  <a:schemeClr val="bg1"/>
                </a:solidFill>
              </a:rPr>
              <a:t>internete</a:t>
            </a:r>
            <a:r>
              <a:rPr lang="en-US" sz="1200" b="1" dirty="0">
                <a:solidFill>
                  <a:schemeClr val="bg1"/>
                </a:solidFill>
              </a:rPr>
              <a:t>. Janka je </a:t>
            </a:r>
            <a:r>
              <a:rPr lang="en-US" sz="1200" b="1" dirty="0" err="1">
                <a:solidFill>
                  <a:schemeClr val="bg1"/>
                </a:solidFill>
              </a:rPr>
              <a:t>veľmi</a:t>
            </a:r>
            <a:r>
              <a:rPr lang="en-US" sz="1200" b="1" dirty="0">
                <a:solidFill>
                  <a:schemeClr val="bg1"/>
                </a:solidFill>
              </a:rPr>
              <a:t> </a:t>
            </a:r>
            <a:r>
              <a:rPr lang="en-US" sz="1200" b="1" dirty="0" err="1">
                <a:solidFill>
                  <a:schemeClr val="bg1"/>
                </a:solidFill>
              </a:rPr>
              <a:t>ďaleko</a:t>
            </a:r>
            <a:r>
              <a:rPr lang="en-US" sz="1200" b="1" dirty="0">
                <a:solidFill>
                  <a:schemeClr val="bg1"/>
                </a:solidFill>
              </a:rPr>
              <a:t> od </a:t>
            </a:r>
            <a:r>
              <a:rPr lang="en-US" sz="1200" b="1" dirty="0" err="1">
                <a:solidFill>
                  <a:schemeClr val="bg1"/>
                </a:solidFill>
              </a:rPr>
              <a:t>typickej</a:t>
            </a:r>
            <a:r>
              <a:rPr lang="en-US" sz="1200" b="1" dirty="0">
                <a:solidFill>
                  <a:schemeClr val="bg1"/>
                </a:solidFill>
              </a:rPr>
              <a:t> </a:t>
            </a:r>
            <a:r>
              <a:rPr lang="en-US" sz="1200" b="1" dirty="0" err="1">
                <a:solidFill>
                  <a:schemeClr val="bg1"/>
                </a:solidFill>
              </a:rPr>
              <a:t>postavy</a:t>
            </a:r>
            <a:r>
              <a:rPr lang="en-US" sz="1200" b="1" dirty="0">
                <a:solidFill>
                  <a:schemeClr val="bg1"/>
                </a:solidFill>
              </a:rPr>
              <a:t> </a:t>
            </a:r>
            <a:r>
              <a:rPr lang="en-US" sz="1200" b="1" dirty="0" err="1">
                <a:solidFill>
                  <a:schemeClr val="bg1"/>
                </a:solidFill>
              </a:rPr>
              <a:t>policajného</a:t>
            </a:r>
            <a:r>
              <a:rPr lang="en-US" sz="1200" b="1" dirty="0">
                <a:solidFill>
                  <a:schemeClr val="bg1"/>
                </a:solidFill>
              </a:rPr>
              <a:t> IT </a:t>
            </a:r>
            <a:r>
              <a:rPr lang="en-US" sz="1200" b="1" dirty="0" err="1">
                <a:solidFill>
                  <a:schemeClr val="bg1"/>
                </a:solidFill>
              </a:rPr>
              <a:t>experta-hackera</a:t>
            </a:r>
            <a:r>
              <a:rPr lang="en-US" sz="1200" b="1" dirty="0">
                <a:solidFill>
                  <a:schemeClr val="bg1"/>
                </a:solidFill>
              </a:rPr>
              <a:t>. Ako </a:t>
            </a:r>
            <a:r>
              <a:rPr lang="en-US" sz="1200" b="1" dirty="0" err="1">
                <a:solidFill>
                  <a:schemeClr val="bg1"/>
                </a:solidFill>
              </a:rPr>
              <a:t>jej</a:t>
            </a:r>
            <a:r>
              <a:rPr lang="en-US" sz="1200" b="1" dirty="0">
                <a:solidFill>
                  <a:schemeClr val="bg1"/>
                </a:solidFill>
              </a:rPr>
              <a:t> </a:t>
            </a:r>
            <a:r>
              <a:rPr lang="en-US" sz="1200" b="1" dirty="0" err="1">
                <a:solidFill>
                  <a:schemeClr val="bg1"/>
                </a:solidFill>
              </a:rPr>
              <a:t>kolegovia</a:t>
            </a:r>
            <a:r>
              <a:rPr lang="en-US" sz="1200" b="1" dirty="0">
                <a:solidFill>
                  <a:schemeClr val="bg1"/>
                </a:solidFill>
              </a:rPr>
              <a:t>, </a:t>
            </a:r>
            <a:r>
              <a:rPr lang="en-US" sz="1200" b="1" dirty="0" err="1">
                <a:solidFill>
                  <a:schemeClr val="bg1"/>
                </a:solidFill>
              </a:rPr>
              <a:t>aj</a:t>
            </a:r>
            <a:r>
              <a:rPr lang="en-US" sz="1200" b="1" dirty="0">
                <a:solidFill>
                  <a:schemeClr val="bg1"/>
                </a:solidFill>
              </a:rPr>
              <a:t> </a:t>
            </a:r>
            <a:r>
              <a:rPr lang="en-US" sz="1200" b="1" dirty="0" err="1">
                <a:solidFill>
                  <a:schemeClr val="bg1"/>
                </a:solidFill>
              </a:rPr>
              <a:t>ona</a:t>
            </a:r>
            <a:r>
              <a:rPr lang="en-US" sz="1200" b="1" dirty="0">
                <a:solidFill>
                  <a:schemeClr val="bg1"/>
                </a:solidFill>
              </a:rPr>
              <a:t> </a:t>
            </a:r>
            <a:r>
              <a:rPr lang="en-US" sz="1200" b="1" dirty="0" err="1">
                <a:solidFill>
                  <a:schemeClr val="bg1"/>
                </a:solidFill>
              </a:rPr>
              <a:t>pracuje</a:t>
            </a:r>
            <a:r>
              <a:rPr lang="en-US" sz="1200" b="1" dirty="0">
                <a:solidFill>
                  <a:schemeClr val="bg1"/>
                </a:solidFill>
              </a:rPr>
              <a:t> s </a:t>
            </a:r>
            <a:r>
              <a:rPr lang="en-US" sz="1200" b="1" dirty="0" err="1">
                <a:solidFill>
                  <a:schemeClr val="bg1"/>
                </a:solidFill>
              </a:rPr>
              <a:t>tým</a:t>
            </a:r>
            <a:r>
              <a:rPr lang="en-US" sz="1200" b="1" dirty="0">
                <a:solidFill>
                  <a:schemeClr val="bg1"/>
                </a:solidFill>
              </a:rPr>
              <a:t>, </a:t>
            </a:r>
            <a:r>
              <a:rPr lang="en-US" sz="1200" b="1" dirty="0" err="1">
                <a:solidFill>
                  <a:schemeClr val="bg1"/>
                </a:solidFill>
              </a:rPr>
              <a:t>čo</a:t>
            </a:r>
            <a:r>
              <a:rPr lang="en-US" sz="1200" b="1" dirty="0">
                <a:solidFill>
                  <a:schemeClr val="bg1"/>
                </a:solidFill>
              </a:rPr>
              <a:t> </a:t>
            </a:r>
            <a:r>
              <a:rPr lang="en-US" sz="1200" b="1" dirty="0" err="1">
                <a:solidFill>
                  <a:schemeClr val="bg1"/>
                </a:solidFill>
              </a:rPr>
              <a:t>má</a:t>
            </a:r>
            <a:r>
              <a:rPr lang="en-US" sz="1200" b="1" dirty="0">
                <a:solidFill>
                  <a:schemeClr val="bg1"/>
                </a:solidFill>
              </a:rPr>
              <a:t> k </a:t>
            </a:r>
            <a:r>
              <a:rPr lang="en-US" sz="1200" b="1" dirty="0" err="1">
                <a:solidFill>
                  <a:schemeClr val="bg1"/>
                </a:solidFill>
              </a:rPr>
              <a:t>dispozícii</a:t>
            </a:r>
            <a:r>
              <a:rPr lang="en-US" sz="1200" b="1" dirty="0">
                <a:solidFill>
                  <a:schemeClr val="bg1"/>
                </a:solidFill>
              </a:rPr>
              <a:t>, o </a:t>
            </a:r>
            <a:r>
              <a:rPr lang="en-US" sz="1200" b="1" dirty="0" err="1">
                <a:solidFill>
                  <a:schemeClr val="bg1"/>
                </a:solidFill>
              </a:rPr>
              <a:t>najmodernejšej</a:t>
            </a:r>
            <a:r>
              <a:rPr lang="en-US" sz="1200" b="1" dirty="0">
                <a:solidFill>
                  <a:schemeClr val="bg1"/>
                </a:solidFill>
              </a:rPr>
              <a:t> </a:t>
            </a:r>
            <a:r>
              <a:rPr lang="en-US" sz="1200" b="1" dirty="0" err="1">
                <a:solidFill>
                  <a:schemeClr val="bg1"/>
                </a:solidFill>
              </a:rPr>
              <a:t>technike</a:t>
            </a:r>
            <a:r>
              <a:rPr lang="en-US" sz="1200" b="1" dirty="0">
                <a:solidFill>
                  <a:schemeClr val="bg1"/>
                </a:solidFill>
              </a:rPr>
              <a:t> </a:t>
            </a:r>
            <a:r>
              <a:rPr lang="en-US" sz="1200" b="1" dirty="0" err="1">
                <a:solidFill>
                  <a:schemeClr val="bg1"/>
                </a:solidFill>
              </a:rPr>
              <a:t>môže</a:t>
            </a:r>
            <a:r>
              <a:rPr lang="en-US" sz="1200" b="1" dirty="0">
                <a:solidFill>
                  <a:schemeClr val="bg1"/>
                </a:solidFill>
              </a:rPr>
              <a:t> </a:t>
            </a:r>
            <a:r>
              <a:rPr lang="en-US" sz="1200" b="1" dirty="0" err="1">
                <a:solidFill>
                  <a:schemeClr val="bg1"/>
                </a:solidFill>
              </a:rPr>
              <a:t>iba</a:t>
            </a:r>
            <a:r>
              <a:rPr lang="en-US" sz="1200" b="1" dirty="0">
                <a:solidFill>
                  <a:schemeClr val="bg1"/>
                </a:solidFill>
              </a:rPr>
              <a:t> </a:t>
            </a:r>
            <a:r>
              <a:rPr lang="en-US" sz="1200" b="1" dirty="0" err="1">
                <a:solidFill>
                  <a:schemeClr val="bg1"/>
                </a:solidFill>
              </a:rPr>
              <a:t>snívať</a:t>
            </a:r>
            <a:r>
              <a:rPr lang="en-US" sz="1200" b="1" dirty="0">
                <a:solidFill>
                  <a:schemeClr val="bg1"/>
                </a:solidFill>
              </a:rPr>
              <a:t>. Janka </a:t>
            </a:r>
            <a:r>
              <a:rPr lang="en-US" sz="1200" b="1" dirty="0" err="1">
                <a:solidFill>
                  <a:schemeClr val="bg1"/>
                </a:solidFill>
              </a:rPr>
              <a:t>sa</a:t>
            </a:r>
            <a:r>
              <a:rPr lang="en-US" sz="1200" b="1" dirty="0">
                <a:solidFill>
                  <a:schemeClr val="bg1"/>
                </a:solidFill>
              </a:rPr>
              <a:t> </a:t>
            </a:r>
            <a:r>
              <a:rPr lang="en-US" sz="1200" b="1" dirty="0" err="1">
                <a:solidFill>
                  <a:schemeClr val="bg1"/>
                </a:solidFill>
              </a:rPr>
              <a:t>však</a:t>
            </a:r>
            <a:r>
              <a:rPr lang="en-US" sz="1200" b="1" dirty="0">
                <a:solidFill>
                  <a:schemeClr val="bg1"/>
                </a:solidFill>
              </a:rPr>
              <a:t> za tie </a:t>
            </a:r>
            <a:r>
              <a:rPr lang="en-US" sz="1200" b="1" dirty="0" err="1">
                <a:solidFill>
                  <a:schemeClr val="bg1"/>
                </a:solidFill>
              </a:rPr>
              <a:t>roky</a:t>
            </a:r>
            <a:r>
              <a:rPr lang="en-US" sz="1200" b="1" dirty="0">
                <a:solidFill>
                  <a:schemeClr val="bg1"/>
                </a:solidFill>
              </a:rPr>
              <a:t> </a:t>
            </a:r>
            <a:r>
              <a:rPr lang="en-US" sz="1200" b="1" dirty="0" err="1">
                <a:solidFill>
                  <a:schemeClr val="bg1"/>
                </a:solidFill>
              </a:rPr>
              <a:t>naučila</a:t>
            </a:r>
            <a:r>
              <a:rPr lang="en-US" sz="1200" b="1" dirty="0">
                <a:solidFill>
                  <a:schemeClr val="bg1"/>
                </a:solidFill>
              </a:rPr>
              <a:t> </a:t>
            </a:r>
            <a:r>
              <a:rPr lang="en-US" sz="1200" b="1" dirty="0" err="1">
                <a:solidFill>
                  <a:schemeClr val="bg1"/>
                </a:solidFill>
              </a:rPr>
              <a:t>efektívne</a:t>
            </a:r>
            <a:r>
              <a:rPr lang="en-US" sz="1200" b="1" dirty="0">
                <a:solidFill>
                  <a:schemeClr val="bg1"/>
                </a:solidFill>
              </a:rPr>
              <a:t> </a:t>
            </a:r>
            <a:r>
              <a:rPr lang="en-US" sz="1200" b="1" dirty="0" err="1">
                <a:solidFill>
                  <a:schemeClr val="bg1"/>
                </a:solidFill>
              </a:rPr>
              <a:t>anticipovať</a:t>
            </a:r>
            <a:r>
              <a:rPr lang="en-US" sz="1200" b="1" dirty="0">
                <a:solidFill>
                  <a:schemeClr val="bg1"/>
                </a:solidFill>
              </a:rPr>
              <a:t>, </a:t>
            </a:r>
            <a:r>
              <a:rPr lang="en-US" sz="1200" b="1" dirty="0" err="1">
                <a:solidFill>
                  <a:schemeClr val="bg1"/>
                </a:solidFill>
              </a:rPr>
              <a:t>aké</a:t>
            </a:r>
            <a:r>
              <a:rPr lang="en-US" sz="1200" b="1" dirty="0">
                <a:solidFill>
                  <a:schemeClr val="bg1"/>
                </a:solidFill>
              </a:rPr>
              <a:t> </a:t>
            </a:r>
            <a:r>
              <a:rPr lang="en-US" sz="1200" b="1" dirty="0" err="1">
                <a:solidFill>
                  <a:schemeClr val="bg1"/>
                </a:solidFill>
              </a:rPr>
              <a:t>informácie</a:t>
            </a:r>
            <a:r>
              <a:rPr lang="en-US" sz="1200" b="1" dirty="0">
                <a:solidFill>
                  <a:schemeClr val="bg1"/>
                </a:solidFill>
              </a:rPr>
              <a:t> </a:t>
            </a:r>
            <a:r>
              <a:rPr lang="en-US" sz="1200" b="1" dirty="0" err="1">
                <a:solidFill>
                  <a:schemeClr val="bg1"/>
                </a:solidFill>
              </a:rPr>
              <a:t>vyšetrovatelia</a:t>
            </a:r>
            <a:r>
              <a:rPr lang="en-US" sz="1200" b="1" dirty="0">
                <a:solidFill>
                  <a:schemeClr val="bg1"/>
                </a:solidFill>
              </a:rPr>
              <a:t> </a:t>
            </a:r>
            <a:r>
              <a:rPr lang="en-US" sz="1200" b="1" dirty="0" err="1">
                <a:solidFill>
                  <a:schemeClr val="bg1"/>
                </a:solidFill>
              </a:rPr>
              <a:t>potrebujú</a:t>
            </a:r>
            <a:r>
              <a:rPr lang="en-US" sz="1200" b="1" dirty="0">
                <a:solidFill>
                  <a:schemeClr val="bg1"/>
                </a:solidFill>
              </a:rPr>
              <a:t> a </a:t>
            </a:r>
            <a:r>
              <a:rPr lang="en-US" sz="1200" b="1" dirty="0" err="1">
                <a:solidFill>
                  <a:schemeClr val="bg1"/>
                </a:solidFill>
              </a:rPr>
              <a:t>jej</a:t>
            </a:r>
            <a:r>
              <a:rPr lang="en-US" sz="1200" b="1" dirty="0">
                <a:solidFill>
                  <a:schemeClr val="bg1"/>
                </a:solidFill>
              </a:rPr>
              <a:t> </a:t>
            </a:r>
            <a:r>
              <a:rPr lang="en-US" sz="1200" b="1" dirty="0" err="1">
                <a:solidFill>
                  <a:schemeClr val="bg1"/>
                </a:solidFill>
              </a:rPr>
              <a:t>práca</a:t>
            </a:r>
            <a:r>
              <a:rPr lang="en-US" sz="1200" b="1" dirty="0">
                <a:solidFill>
                  <a:schemeClr val="bg1"/>
                </a:solidFill>
              </a:rPr>
              <a:t> pre </a:t>
            </a:r>
            <a:r>
              <a:rPr lang="en-US" sz="1200" b="1" dirty="0" err="1">
                <a:solidFill>
                  <a:schemeClr val="bg1"/>
                </a:solidFill>
              </a:rPr>
              <a:t>oddelenie</a:t>
            </a:r>
            <a:r>
              <a:rPr lang="en-US" sz="1200" b="1" dirty="0">
                <a:solidFill>
                  <a:schemeClr val="bg1"/>
                </a:solidFill>
              </a:rPr>
              <a:t> je </a:t>
            </a:r>
            <a:r>
              <a:rPr lang="en-US" sz="1200" b="1" dirty="0" err="1">
                <a:solidFill>
                  <a:schemeClr val="bg1"/>
                </a:solidFill>
              </a:rPr>
              <a:t>nenahraditeľná</a:t>
            </a:r>
            <a:r>
              <a:rPr lang="en-US" sz="1200" b="1" dirty="0">
                <a:solidFill>
                  <a:schemeClr val="bg1"/>
                </a:solidFill>
              </a:rPr>
              <a:t>. </a:t>
            </a:r>
            <a:r>
              <a:rPr lang="en-US" sz="1200" b="1" dirty="0" err="1">
                <a:solidFill>
                  <a:schemeClr val="bg1"/>
                </a:solidFill>
              </a:rPr>
              <a:t>Často</a:t>
            </a:r>
            <a:r>
              <a:rPr lang="en-US" sz="1200" b="1" dirty="0">
                <a:solidFill>
                  <a:schemeClr val="bg1"/>
                </a:solidFill>
              </a:rPr>
              <a:t> </a:t>
            </a:r>
            <a:r>
              <a:rPr lang="en-US" sz="1200" b="1" dirty="0" err="1">
                <a:solidFill>
                  <a:schemeClr val="bg1"/>
                </a:solidFill>
              </a:rPr>
              <a:t>odhalí</a:t>
            </a:r>
            <a:r>
              <a:rPr lang="en-US" sz="1200" b="1" dirty="0">
                <a:solidFill>
                  <a:schemeClr val="bg1"/>
                </a:solidFill>
              </a:rPr>
              <a:t> </a:t>
            </a:r>
            <a:r>
              <a:rPr lang="en-US" sz="1200" b="1" dirty="0" err="1">
                <a:solidFill>
                  <a:schemeClr val="bg1"/>
                </a:solidFill>
              </a:rPr>
              <a:t>vďaka</a:t>
            </a:r>
            <a:r>
              <a:rPr lang="en-US" sz="1200" b="1" dirty="0">
                <a:solidFill>
                  <a:schemeClr val="bg1"/>
                </a:solidFill>
              </a:rPr>
              <a:t> </a:t>
            </a:r>
            <a:r>
              <a:rPr lang="en-US" sz="1200" b="1" dirty="0" err="1">
                <a:solidFill>
                  <a:schemeClr val="bg1"/>
                </a:solidFill>
              </a:rPr>
              <a:t>svojim</a:t>
            </a:r>
            <a:r>
              <a:rPr lang="en-US" sz="1200" b="1" dirty="0">
                <a:solidFill>
                  <a:schemeClr val="bg1"/>
                </a:solidFill>
              </a:rPr>
              <a:t> </a:t>
            </a:r>
            <a:r>
              <a:rPr lang="en-US" sz="1200" b="1" dirty="0" err="1">
                <a:solidFill>
                  <a:schemeClr val="bg1"/>
                </a:solidFill>
              </a:rPr>
              <a:t>analytickým</a:t>
            </a:r>
            <a:r>
              <a:rPr lang="en-US" sz="1200" b="1" dirty="0">
                <a:solidFill>
                  <a:schemeClr val="bg1"/>
                </a:solidFill>
              </a:rPr>
              <a:t> </a:t>
            </a:r>
            <a:r>
              <a:rPr lang="en-US" sz="1200" b="1" dirty="0" err="1">
                <a:solidFill>
                  <a:schemeClr val="bg1"/>
                </a:solidFill>
              </a:rPr>
              <a:t>schopnostiam</a:t>
            </a:r>
            <a:r>
              <a:rPr lang="en-US" sz="1200" b="1" dirty="0">
                <a:solidFill>
                  <a:schemeClr val="bg1"/>
                </a:solidFill>
              </a:rPr>
              <a:t> </a:t>
            </a:r>
            <a:r>
              <a:rPr lang="en-US" sz="1200" b="1" dirty="0" err="1">
                <a:solidFill>
                  <a:schemeClr val="bg1"/>
                </a:solidFill>
              </a:rPr>
              <a:t>súvislosti</a:t>
            </a:r>
            <a:r>
              <a:rPr lang="en-US" sz="1200" b="1" dirty="0">
                <a:solidFill>
                  <a:schemeClr val="bg1"/>
                </a:solidFill>
              </a:rPr>
              <a:t>, </a:t>
            </a:r>
            <a:r>
              <a:rPr lang="en-US" sz="1200" b="1" dirty="0" err="1">
                <a:solidFill>
                  <a:schemeClr val="bg1"/>
                </a:solidFill>
              </a:rPr>
              <a:t>ktoré</a:t>
            </a:r>
            <a:r>
              <a:rPr lang="en-US" sz="1200" b="1" dirty="0">
                <a:solidFill>
                  <a:schemeClr val="bg1"/>
                </a:solidFill>
              </a:rPr>
              <a:t> ani </a:t>
            </a:r>
            <a:r>
              <a:rPr lang="en-US" sz="1200" b="1" dirty="0" err="1">
                <a:solidFill>
                  <a:schemeClr val="bg1"/>
                </a:solidFill>
              </a:rPr>
              <a:t>vyšetrovatelia</a:t>
            </a:r>
            <a:r>
              <a:rPr lang="en-US" sz="1200" b="1" dirty="0">
                <a:solidFill>
                  <a:schemeClr val="bg1"/>
                </a:solidFill>
              </a:rPr>
              <a:t>, ani </a:t>
            </a:r>
            <a:r>
              <a:rPr lang="en-US" sz="1200" b="1" dirty="0" err="1">
                <a:solidFill>
                  <a:schemeClr val="bg1"/>
                </a:solidFill>
              </a:rPr>
              <a:t>Peteraj</a:t>
            </a:r>
            <a:r>
              <a:rPr lang="en-US" sz="1200" b="1" dirty="0">
                <a:solidFill>
                  <a:schemeClr val="bg1"/>
                </a:solidFill>
              </a:rPr>
              <a:t> od stola </a:t>
            </a:r>
            <a:r>
              <a:rPr lang="en-US" sz="1200" b="1" dirty="0" err="1">
                <a:solidFill>
                  <a:schemeClr val="bg1"/>
                </a:solidFill>
              </a:rPr>
              <a:t>nevidia</a:t>
            </a:r>
            <a:r>
              <a:rPr lang="en-US" sz="1200" b="1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137654" y="1563695"/>
            <a:ext cx="2989846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sk-SK" sz="2400" u="sng" dirty="0"/>
              <a:t>JANA</a:t>
            </a:r>
            <a:r>
              <a:rPr lang="en-US" sz="2400" u="sng" dirty="0"/>
              <a:t> NOVOTNÁ</a:t>
            </a:r>
            <a:r>
              <a:rPr lang="en-US" sz="2400" dirty="0"/>
              <a:t> </a:t>
            </a:r>
            <a:br>
              <a:rPr lang="en-US" sz="2400" dirty="0"/>
            </a:br>
            <a:r>
              <a:rPr lang="en-US" sz="2400" dirty="0" err="1">
                <a:solidFill>
                  <a:srgbClr val="FF0000"/>
                </a:solidFill>
              </a:rPr>
              <a:t>mladšia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inšpektorka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br>
              <a:rPr lang="en-US" sz="2400" dirty="0"/>
            </a:br>
            <a:r>
              <a:rPr lang="en-US" sz="2400" dirty="0"/>
              <a:t>Jana </a:t>
            </a:r>
            <a:r>
              <a:rPr lang="en-US" sz="2400" dirty="0" err="1"/>
              <a:t>Kvantíková</a:t>
            </a:r>
            <a:endParaRPr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6527"/>
            <a:ext cx="10692003" cy="7553477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148741" y="1857587"/>
            <a:ext cx="8395970" cy="1518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6985" algn="just">
              <a:lnSpc>
                <a:spcPct val="100000"/>
              </a:lnSpc>
              <a:spcBef>
                <a:spcPts val="100"/>
              </a:spcBef>
            </a:pPr>
            <a:r>
              <a:rPr sz="1400" spc="-265" dirty="0">
                <a:solidFill>
                  <a:srgbClr val="FFFFFF"/>
                </a:solidFill>
                <a:latin typeface="Trebuchet MS"/>
                <a:cs typeface="Trebuchet MS"/>
              </a:rPr>
              <a:t>Od</a:t>
            </a:r>
            <a:r>
              <a:rPr sz="1400" spc="-8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-215" dirty="0">
                <a:solidFill>
                  <a:srgbClr val="FFFFFF"/>
                </a:solidFill>
                <a:latin typeface="Trebuchet MS"/>
                <a:cs typeface="Trebuchet MS"/>
              </a:rPr>
              <a:t>spoločenského</a:t>
            </a:r>
            <a:r>
              <a:rPr sz="1400" spc="-8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-210" dirty="0">
                <a:solidFill>
                  <a:srgbClr val="FFFFFF"/>
                </a:solidFill>
                <a:latin typeface="Trebuchet MS"/>
                <a:cs typeface="Trebuchet MS"/>
              </a:rPr>
              <a:t>života</a:t>
            </a:r>
            <a:r>
              <a:rPr sz="1400" spc="-8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-155" dirty="0">
                <a:solidFill>
                  <a:srgbClr val="FFFFFF"/>
                </a:solidFill>
                <a:latin typeface="Trebuchet MS"/>
                <a:cs typeface="Trebuchet MS"/>
              </a:rPr>
              <a:t>si</a:t>
            </a:r>
            <a:r>
              <a:rPr sz="1400" spc="-8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-200" dirty="0">
                <a:solidFill>
                  <a:srgbClr val="FFFFFF"/>
                </a:solidFill>
                <a:latin typeface="Trebuchet MS"/>
                <a:cs typeface="Trebuchet MS"/>
              </a:rPr>
              <a:t>drží</a:t>
            </a:r>
            <a:r>
              <a:rPr sz="1400" spc="-8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-220" dirty="0">
                <a:solidFill>
                  <a:srgbClr val="FFFFFF"/>
                </a:solidFill>
                <a:latin typeface="Trebuchet MS"/>
                <a:cs typeface="Trebuchet MS"/>
              </a:rPr>
              <a:t>odstup.</a:t>
            </a:r>
            <a:r>
              <a:rPr sz="1400" spc="-8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-240" dirty="0">
                <a:solidFill>
                  <a:srgbClr val="FFFFFF"/>
                </a:solidFill>
                <a:latin typeface="Trebuchet MS"/>
                <a:cs typeface="Trebuchet MS"/>
              </a:rPr>
              <a:t>Nevídame</a:t>
            </a:r>
            <a:r>
              <a:rPr sz="1400" spc="-8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-229" dirty="0">
                <a:solidFill>
                  <a:srgbClr val="FFFFFF"/>
                </a:solidFill>
                <a:latin typeface="Trebuchet MS"/>
                <a:cs typeface="Trebuchet MS"/>
              </a:rPr>
              <a:t>ju</a:t>
            </a:r>
            <a:r>
              <a:rPr sz="1400" spc="-8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-220" dirty="0">
                <a:solidFill>
                  <a:srgbClr val="FFFFFF"/>
                </a:solidFill>
                <a:latin typeface="Trebuchet MS"/>
                <a:cs typeface="Trebuchet MS"/>
              </a:rPr>
              <a:t>na</a:t>
            </a:r>
            <a:r>
              <a:rPr sz="1400" spc="-8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-245" dirty="0">
                <a:solidFill>
                  <a:srgbClr val="FFFFFF"/>
                </a:solidFill>
                <a:latin typeface="Trebuchet MS"/>
                <a:cs typeface="Trebuchet MS"/>
              </a:rPr>
              <a:t>záťahoch</a:t>
            </a:r>
            <a:r>
              <a:rPr sz="1400" spc="-8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-210" dirty="0">
                <a:solidFill>
                  <a:srgbClr val="FFFFFF"/>
                </a:solidFill>
                <a:latin typeface="Trebuchet MS"/>
                <a:cs typeface="Trebuchet MS"/>
              </a:rPr>
              <a:t>v</a:t>
            </a:r>
            <a:r>
              <a:rPr sz="1400" spc="-8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-260" dirty="0">
                <a:solidFill>
                  <a:srgbClr val="FFFFFF"/>
                </a:solidFill>
                <a:latin typeface="Trebuchet MS"/>
                <a:cs typeface="Trebuchet MS"/>
              </a:rPr>
              <a:t>krčme,</a:t>
            </a:r>
            <a:r>
              <a:rPr sz="1400" spc="-8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-210" dirty="0">
                <a:solidFill>
                  <a:srgbClr val="FFFFFF"/>
                </a:solidFill>
                <a:latin typeface="Trebuchet MS"/>
                <a:cs typeface="Trebuchet MS"/>
              </a:rPr>
              <a:t>v</a:t>
            </a:r>
            <a:r>
              <a:rPr sz="1400" spc="-8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-235" dirty="0">
                <a:solidFill>
                  <a:srgbClr val="FFFFFF"/>
                </a:solidFill>
                <a:latin typeface="Trebuchet MS"/>
                <a:cs typeface="Trebuchet MS"/>
              </a:rPr>
              <a:t>teréne</a:t>
            </a:r>
            <a:r>
              <a:rPr sz="1400" spc="-8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-195" dirty="0">
                <a:solidFill>
                  <a:srgbClr val="FFFFFF"/>
                </a:solidFill>
                <a:latin typeface="Trebuchet MS"/>
                <a:cs typeface="Trebuchet MS"/>
              </a:rPr>
              <a:t>sa</a:t>
            </a:r>
            <a:r>
              <a:rPr sz="1400" spc="-8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-215" dirty="0">
                <a:solidFill>
                  <a:srgbClr val="FFFFFF"/>
                </a:solidFill>
                <a:latin typeface="Trebuchet MS"/>
                <a:cs typeface="Trebuchet MS"/>
              </a:rPr>
              <a:t>objaví</a:t>
            </a:r>
            <a:r>
              <a:rPr sz="1400" spc="-8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-220" dirty="0">
                <a:solidFill>
                  <a:srgbClr val="FFFFFF"/>
                </a:solidFill>
                <a:latin typeface="Trebuchet MS"/>
                <a:cs typeface="Trebuchet MS"/>
              </a:rPr>
              <a:t>sporadicky,</a:t>
            </a:r>
            <a:r>
              <a:rPr sz="1400" spc="-8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-245" dirty="0">
                <a:solidFill>
                  <a:srgbClr val="FFFFFF"/>
                </a:solidFill>
                <a:latin typeface="Trebuchet MS"/>
                <a:cs typeface="Trebuchet MS"/>
              </a:rPr>
              <a:t>aj</a:t>
            </a:r>
            <a:r>
              <a:rPr sz="1400" spc="-8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-220" dirty="0">
                <a:solidFill>
                  <a:srgbClr val="FFFFFF"/>
                </a:solidFill>
                <a:latin typeface="Trebuchet MS"/>
                <a:cs typeface="Trebuchet MS"/>
              </a:rPr>
              <a:t>to</a:t>
            </a:r>
            <a:r>
              <a:rPr sz="1400" spc="-8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-225" dirty="0">
                <a:solidFill>
                  <a:srgbClr val="FFFFFF"/>
                </a:solidFill>
                <a:latin typeface="Trebuchet MS"/>
                <a:cs typeface="Trebuchet MS"/>
              </a:rPr>
              <a:t>vtedy</a:t>
            </a:r>
            <a:r>
              <a:rPr sz="1400" spc="-8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-300" dirty="0">
                <a:solidFill>
                  <a:srgbClr val="FFFFFF"/>
                </a:solidFill>
                <a:latin typeface="Trebuchet MS"/>
                <a:cs typeface="Trebuchet MS"/>
              </a:rPr>
              <a:t>keď</a:t>
            </a:r>
            <a:r>
              <a:rPr sz="1400" spc="-8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-225" dirty="0">
                <a:solidFill>
                  <a:srgbClr val="FFFFFF"/>
                </a:solidFill>
                <a:latin typeface="Trebuchet MS"/>
                <a:cs typeface="Trebuchet MS"/>
              </a:rPr>
              <a:t>zaskakuje</a:t>
            </a:r>
            <a:r>
              <a:rPr sz="1400" spc="-8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-235" dirty="0">
                <a:solidFill>
                  <a:srgbClr val="FFFFFF"/>
                </a:solidFill>
                <a:latin typeface="Trebuchet MS"/>
                <a:cs typeface="Trebuchet MS"/>
              </a:rPr>
              <a:t>za</a:t>
            </a:r>
            <a:r>
              <a:rPr sz="1400" spc="-8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-225" dirty="0">
                <a:solidFill>
                  <a:srgbClr val="FFFFFF"/>
                </a:solidFill>
                <a:latin typeface="Trebuchet MS"/>
                <a:cs typeface="Trebuchet MS"/>
              </a:rPr>
              <a:t>dovolenkárov.</a:t>
            </a:r>
            <a:r>
              <a:rPr sz="1400" spc="-1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-240" dirty="0">
                <a:solidFill>
                  <a:srgbClr val="FFFFFF"/>
                </a:solidFill>
                <a:latin typeface="Trebuchet MS"/>
                <a:cs typeface="Trebuchet MS"/>
              </a:rPr>
              <a:t>V</a:t>
            </a:r>
            <a:r>
              <a:rPr sz="1400" spc="-1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-210" dirty="0">
                <a:solidFill>
                  <a:srgbClr val="FFFFFF"/>
                </a:solidFill>
                <a:latin typeface="Trebuchet MS"/>
                <a:cs typeface="Trebuchet MS"/>
              </a:rPr>
              <a:t>interakcii</a:t>
            </a:r>
            <a:r>
              <a:rPr sz="1400" spc="-204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-195" dirty="0">
                <a:solidFill>
                  <a:srgbClr val="FFFFFF"/>
                </a:solidFill>
                <a:latin typeface="Trebuchet MS"/>
                <a:cs typeface="Trebuchet MS"/>
              </a:rPr>
              <a:t>so</a:t>
            </a:r>
            <a:r>
              <a:rPr sz="1400" spc="-204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-215" dirty="0">
                <a:solidFill>
                  <a:srgbClr val="FFFFFF"/>
                </a:solidFill>
                <a:latin typeface="Trebuchet MS"/>
                <a:cs typeface="Trebuchet MS"/>
              </a:rPr>
              <a:t>zvyškom</a:t>
            </a:r>
            <a:r>
              <a:rPr sz="1400" spc="-204" dirty="0">
                <a:solidFill>
                  <a:srgbClr val="FFFFFF"/>
                </a:solidFill>
                <a:latin typeface="Trebuchet MS"/>
                <a:cs typeface="Trebuchet MS"/>
              </a:rPr>
              <a:t> okrsku však </a:t>
            </a:r>
            <a:r>
              <a:rPr sz="1400" spc="-210" dirty="0">
                <a:solidFill>
                  <a:srgbClr val="FFFFFF"/>
                </a:solidFill>
                <a:latin typeface="Trebuchet MS"/>
                <a:cs typeface="Trebuchet MS"/>
              </a:rPr>
              <a:t>u</a:t>
            </a:r>
            <a:r>
              <a:rPr sz="1400" spc="-204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-240" dirty="0">
                <a:solidFill>
                  <a:srgbClr val="FFFFFF"/>
                </a:solidFill>
                <a:latin typeface="Trebuchet MS"/>
                <a:cs typeface="Trebuchet MS"/>
              </a:rPr>
              <a:t>nej</a:t>
            </a:r>
            <a:r>
              <a:rPr sz="1400" spc="-204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-250" dirty="0">
                <a:solidFill>
                  <a:srgbClr val="FFFFFF"/>
                </a:solidFill>
                <a:latin typeface="Trebuchet MS"/>
                <a:cs typeface="Trebuchet MS"/>
              </a:rPr>
              <a:t>badáme</a:t>
            </a:r>
            <a:r>
              <a:rPr sz="1400" spc="-204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-210" dirty="0">
                <a:solidFill>
                  <a:srgbClr val="FFFFFF"/>
                </a:solidFill>
                <a:latin typeface="Trebuchet MS"/>
                <a:cs typeface="Trebuchet MS"/>
              </a:rPr>
              <a:t>nárast</a:t>
            </a:r>
            <a:r>
              <a:rPr sz="1400" spc="-204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-229" dirty="0">
                <a:solidFill>
                  <a:srgbClr val="FFFFFF"/>
                </a:solidFill>
                <a:latin typeface="Trebuchet MS"/>
                <a:cs typeface="Trebuchet MS"/>
              </a:rPr>
              <a:t>sebavedomia.</a:t>
            </a:r>
            <a:r>
              <a:rPr sz="1400" spc="-204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-220" dirty="0">
                <a:solidFill>
                  <a:srgbClr val="FFFFFF"/>
                </a:solidFill>
                <a:latin typeface="Trebuchet MS"/>
                <a:cs typeface="Trebuchet MS"/>
              </a:rPr>
              <a:t>Postupne</a:t>
            </a:r>
            <a:r>
              <a:rPr sz="1400" spc="-204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-215" dirty="0">
                <a:solidFill>
                  <a:srgbClr val="FFFFFF"/>
                </a:solidFill>
                <a:latin typeface="Trebuchet MS"/>
                <a:cs typeface="Trebuchet MS"/>
              </a:rPr>
              <a:t>odoláva</a:t>
            </a:r>
            <a:r>
              <a:rPr sz="1400" spc="-204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-235" dirty="0">
                <a:solidFill>
                  <a:srgbClr val="FFFFFF"/>
                </a:solidFill>
                <a:latin typeface="Trebuchet MS"/>
                <a:cs typeface="Trebuchet MS"/>
              </a:rPr>
              <a:t>narážkam</a:t>
            </a:r>
            <a:r>
              <a:rPr sz="1400" spc="-204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-229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1400" spc="-204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-229" dirty="0">
                <a:solidFill>
                  <a:srgbClr val="FFFFFF"/>
                </a:solidFill>
                <a:latin typeface="Trebuchet MS"/>
                <a:cs typeface="Trebuchet MS"/>
              </a:rPr>
              <a:t>dokonca</a:t>
            </a:r>
            <a:r>
              <a:rPr sz="1400" spc="-204" dirty="0">
                <a:solidFill>
                  <a:srgbClr val="FFFFFF"/>
                </a:solidFill>
                <a:latin typeface="Trebuchet MS"/>
                <a:cs typeface="Trebuchet MS"/>
              </a:rPr>
              <a:t> ich </a:t>
            </a:r>
            <a:r>
              <a:rPr sz="1400" spc="-215" dirty="0">
                <a:solidFill>
                  <a:srgbClr val="FFFFFF"/>
                </a:solidFill>
                <a:latin typeface="Trebuchet MS"/>
                <a:cs typeface="Trebuchet MS"/>
              </a:rPr>
              <a:t>vracia</a:t>
            </a:r>
            <a:r>
              <a:rPr sz="1400" spc="-204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-250" dirty="0">
                <a:solidFill>
                  <a:srgbClr val="FFFFFF"/>
                </a:solidFill>
                <a:latin typeface="Trebuchet MS"/>
                <a:cs typeface="Trebuchet MS"/>
              </a:rPr>
              <a:t>späť.</a:t>
            </a:r>
            <a:endParaRPr sz="1400">
              <a:latin typeface="Trebuchet MS"/>
              <a:cs typeface="Trebuchet MS"/>
            </a:endParaRPr>
          </a:p>
          <a:p>
            <a:pPr marL="12700" marR="5080" algn="just">
              <a:lnSpc>
                <a:spcPct val="100000"/>
              </a:lnSpc>
            </a:pPr>
            <a:r>
              <a:rPr sz="1400" spc="-220" dirty="0">
                <a:solidFill>
                  <a:srgbClr val="FFFFFF"/>
                </a:solidFill>
                <a:latin typeface="Trebuchet MS"/>
                <a:cs typeface="Trebuchet MS"/>
              </a:rPr>
              <a:t>Jankin</a:t>
            </a:r>
            <a:r>
              <a:rPr sz="1400" spc="-2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-200" dirty="0">
                <a:solidFill>
                  <a:srgbClr val="FFFFFF"/>
                </a:solidFill>
                <a:latin typeface="Trebuchet MS"/>
                <a:cs typeface="Trebuchet MS"/>
              </a:rPr>
              <a:t>oblúk</a:t>
            </a:r>
            <a:r>
              <a:rPr sz="1400" spc="-2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-210" dirty="0">
                <a:solidFill>
                  <a:srgbClr val="FFFFFF"/>
                </a:solidFill>
                <a:latin typeface="Trebuchet MS"/>
                <a:cs typeface="Trebuchet MS"/>
              </a:rPr>
              <a:t>v</a:t>
            </a:r>
            <a:r>
              <a:rPr sz="1400" spc="-2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-190" dirty="0">
                <a:solidFill>
                  <a:srgbClr val="FFFFFF"/>
                </a:solidFill>
                <a:latin typeface="Trebuchet MS"/>
                <a:cs typeface="Trebuchet MS"/>
              </a:rPr>
              <a:t>seriáli</a:t>
            </a:r>
            <a:r>
              <a:rPr sz="1400" spc="-2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-210" dirty="0">
                <a:solidFill>
                  <a:srgbClr val="FFFFFF"/>
                </a:solidFill>
                <a:latin typeface="Trebuchet MS"/>
                <a:cs typeface="Trebuchet MS"/>
              </a:rPr>
              <a:t>spočíva</a:t>
            </a:r>
            <a:r>
              <a:rPr sz="1400" spc="-2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-210" dirty="0">
                <a:solidFill>
                  <a:srgbClr val="FFFFFF"/>
                </a:solidFill>
                <a:latin typeface="Trebuchet MS"/>
                <a:cs typeface="Trebuchet MS"/>
              </a:rPr>
              <a:t>v</a:t>
            </a:r>
            <a:r>
              <a:rPr sz="1400" spc="-2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-220" dirty="0">
                <a:solidFill>
                  <a:srgbClr val="FFFFFF"/>
                </a:solidFill>
                <a:latin typeface="Trebuchet MS"/>
                <a:cs typeface="Trebuchet MS"/>
              </a:rPr>
              <a:t>objavovaní</a:t>
            </a:r>
            <a:r>
              <a:rPr sz="1400" spc="-2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-200" dirty="0">
                <a:solidFill>
                  <a:srgbClr val="FFFFFF"/>
                </a:solidFill>
                <a:latin typeface="Trebuchet MS"/>
                <a:cs typeface="Trebuchet MS"/>
              </a:rPr>
              <a:t>vrstiev</a:t>
            </a:r>
            <a:r>
              <a:rPr sz="1400" spc="-2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-260" dirty="0">
                <a:solidFill>
                  <a:srgbClr val="FFFFFF"/>
                </a:solidFill>
                <a:latin typeface="Trebuchet MS"/>
                <a:cs typeface="Trebuchet MS"/>
              </a:rPr>
              <a:t>jej</a:t>
            </a:r>
            <a:r>
              <a:rPr sz="1400" spc="-2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-200" dirty="0">
                <a:solidFill>
                  <a:srgbClr val="FFFFFF"/>
                </a:solidFill>
                <a:latin typeface="Trebuchet MS"/>
                <a:cs typeface="Trebuchet MS"/>
              </a:rPr>
              <a:t>osobnosti.</a:t>
            </a:r>
            <a:r>
              <a:rPr sz="1400" spc="-2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-210" dirty="0">
                <a:solidFill>
                  <a:srgbClr val="FFFFFF"/>
                </a:solidFill>
                <a:latin typeface="Trebuchet MS"/>
                <a:cs typeface="Trebuchet MS"/>
              </a:rPr>
              <a:t>Zistíme</a:t>
            </a:r>
            <a:r>
              <a:rPr sz="1400" spc="-2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-254" dirty="0">
                <a:solidFill>
                  <a:srgbClr val="FFFFFF"/>
                </a:solidFill>
                <a:latin typeface="Trebuchet MS"/>
                <a:cs typeface="Trebuchet MS"/>
              </a:rPr>
              <a:t>že</a:t>
            </a:r>
            <a:r>
              <a:rPr sz="1400" spc="-2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-225" dirty="0">
                <a:solidFill>
                  <a:srgbClr val="FFFFFF"/>
                </a:solidFill>
                <a:latin typeface="Trebuchet MS"/>
                <a:cs typeface="Trebuchet MS"/>
              </a:rPr>
              <a:t>dôvod</a:t>
            </a:r>
            <a:r>
              <a:rPr sz="1400" spc="-240" dirty="0">
                <a:solidFill>
                  <a:srgbClr val="FFFFFF"/>
                </a:solidFill>
                <a:latin typeface="Trebuchet MS"/>
                <a:cs typeface="Trebuchet MS"/>
              </a:rPr>
              <a:t> prečo </a:t>
            </a:r>
            <a:r>
              <a:rPr sz="1400" spc="-195" dirty="0">
                <a:solidFill>
                  <a:srgbClr val="FFFFFF"/>
                </a:solidFill>
                <a:latin typeface="Trebuchet MS"/>
                <a:cs typeface="Trebuchet MS"/>
              </a:rPr>
              <a:t>sa</a:t>
            </a:r>
            <a:r>
              <a:rPr sz="1400" spc="-2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-229" dirty="0">
                <a:solidFill>
                  <a:srgbClr val="FFFFFF"/>
                </a:solidFill>
                <a:latin typeface="Trebuchet MS"/>
                <a:cs typeface="Trebuchet MS"/>
              </a:rPr>
              <a:t>takéto</a:t>
            </a:r>
            <a:r>
              <a:rPr sz="1400" spc="-2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-229" dirty="0">
                <a:solidFill>
                  <a:srgbClr val="FFFFFF"/>
                </a:solidFill>
                <a:latin typeface="Trebuchet MS"/>
                <a:cs typeface="Trebuchet MS"/>
              </a:rPr>
              <a:t>dievča</a:t>
            </a:r>
            <a:r>
              <a:rPr sz="1400" spc="-2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-204" dirty="0">
                <a:solidFill>
                  <a:srgbClr val="FFFFFF"/>
                </a:solidFill>
                <a:latin typeface="Trebuchet MS"/>
                <a:cs typeface="Trebuchet MS"/>
              </a:rPr>
              <a:t>ocitlo</a:t>
            </a:r>
            <a:r>
              <a:rPr sz="1400" spc="-2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-235" dirty="0">
                <a:solidFill>
                  <a:srgbClr val="FFFFFF"/>
                </a:solidFill>
                <a:latin typeface="Trebuchet MS"/>
                <a:cs typeface="Trebuchet MS"/>
              </a:rPr>
              <a:t>medzi</a:t>
            </a:r>
            <a:r>
              <a:rPr sz="1400" spc="-2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-225" dirty="0">
                <a:solidFill>
                  <a:srgbClr val="FFFFFF"/>
                </a:solidFill>
                <a:latin typeface="Trebuchet MS"/>
                <a:cs typeface="Trebuchet MS"/>
              </a:rPr>
              <a:t>vraždármi</a:t>
            </a:r>
            <a:r>
              <a:rPr sz="1400" spc="-2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-254" dirty="0">
                <a:solidFill>
                  <a:srgbClr val="FFFFFF"/>
                </a:solidFill>
                <a:latin typeface="Trebuchet MS"/>
                <a:cs typeface="Trebuchet MS"/>
              </a:rPr>
              <a:t>je</a:t>
            </a:r>
            <a:r>
              <a:rPr sz="1400" spc="-2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-220" dirty="0">
                <a:solidFill>
                  <a:srgbClr val="FFFFFF"/>
                </a:solidFill>
                <a:latin typeface="Trebuchet MS"/>
                <a:cs typeface="Trebuchet MS"/>
              </a:rPr>
              <a:t>prozaický</a:t>
            </a:r>
            <a:r>
              <a:rPr sz="1400" spc="-2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-125" dirty="0">
                <a:solidFill>
                  <a:srgbClr val="FFFFFF"/>
                </a:solidFill>
                <a:latin typeface="Trebuchet MS"/>
                <a:cs typeface="Trebuchet MS"/>
              </a:rPr>
              <a:t>-</a:t>
            </a:r>
            <a:r>
              <a:rPr sz="1400" spc="-2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-210" dirty="0">
                <a:solidFill>
                  <a:srgbClr val="FFFFFF"/>
                </a:solidFill>
                <a:latin typeface="Trebuchet MS"/>
                <a:cs typeface="Trebuchet MS"/>
              </a:rPr>
              <a:t>v</a:t>
            </a:r>
            <a:r>
              <a:rPr sz="1400" spc="-2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-220" dirty="0">
                <a:solidFill>
                  <a:srgbClr val="FFFFFF"/>
                </a:solidFill>
                <a:latin typeface="Trebuchet MS"/>
                <a:cs typeface="Trebuchet MS"/>
              </a:rPr>
              <a:t>inom</a:t>
            </a:r>
            <a:r>
              <a:rPr sz="1400" spc="-2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-210" dirty="0">
                <a:solidFill>
                  <a:srgbClr val="FFFFFF"/>
                </a:solidFill>
                <a:latin typeface="Trebuchet MS"/>
                <a:cs typeface="Trebuchet MS"/>
              </a:rPr>
              <a:t>prostredí</a:t>
            </a:r>
            <a:r>
              <a:rPr sz="1400" spc="-1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-220" dirty="0">
                <a:solidFill>
                  <a:srgbClr val="FFFFFF"/>
                </a:solidFill>
                <a:latin typeface="Trebuchet MS"/>
                <a:cs typeface="Trebuchet MS"/>
              </a:rPr>
              <a:t>by</a:t>
            </a:r>
            <a:r>
              <a:rPr sz="1400" spc="-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-229" dirty="0">
                <a:solidFill>
                  <a:srgbClr val="FFFFFF"/>
                </a:solidFill>
                <a:latin typeface="Trebuchet MS"/>
                <a:cs typeface="Trebuchet MS"/>
              </a:rPr>
              <a:t>mala</a:t>
            </a:r>
            <a:r>
              <a:rPr sz="1400" spc="-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-229" dirty="0">
                <a:solidFill>
                  <a:srgbClr val="FFFFFF"/>
                </a:solidFill>
                <a:latin typeface="Trebuchet MS"/>
                <a:cs typeface="Trebuchet MS"/>
              </a:rPr>
              <a:t>problém</a:t>
            </a:r>
            <a:r>
              <a:rPr sz="1400" spc="-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-220" dirty="0">
                <a:solidFill>
                  <a:srgbClr val="FFFFFF"/>
                </a:solidFill>
                <a:latin typeface="Trebuchet MS"/>
                <a:cs typeface="Trebuchet MS"/>
              </a:rPr>
              <a:t>vydobiť</a:t>
            </a:r>
            <a:r>
              <a:rPr sz="1400" spc="-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-155" dirty="0">
                <a:solidFill>
                  <a:srgbClr val="FFFFFF"/>
                </a:solidFill>
                <a:latin typeface="Trebuchet MS"/>
                <a:cs typeface="Trebuchet MS"/>
              </a:rPr>
              <a:t>si</a:t>
            </a:r>
            <a:r>
              <a:rPr sz="1400" spc="-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-220" dirty="0">
                <a:solidFill>
                  <a:srgbClr val="FFFFFF"/>
                </a:solidFill>
                <a:latin typeface="Trebuchet MS"/>
                <a:cs typeface="Trebuchet MS"/>
              </a:rPr>
              <a:t>miesto</a:t>
            </a:r>
            <a:r>
              <a:rPr sz="1400" spc="-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-229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1400" spc="-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-204" dirty="0">
                <a:solidFill>
                  <a:srgbClr val="FFFFFF"/>
                </a:solidFill>
                <a:latin typeface="Trebuchet MS"/>
                <a:cs typeface="Trebuchet MS"/>
              </a:rPr>
              <a:t>nikdy</a:t>
            </a:r>
            <a:r>
              <a:rPr sz="1400" spc="-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-220" dirty="0">
                <a:solidFill>
                  <a:srgbClr val="FFFFFF"/>
                </a:solidFill>
                <a:latin typeface="Trebuchet MS"/>
                <a:cs typeface="Trebuchet MS"/>
              </a:rPr>
              <a:t>by</a:t>
            </a:r>
            <a:r>
              <a:rPr sz="1400" spc="-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-229" dirty="0">
                <a:solidFill>
                  <a:srgbClr val="FFFFFF"/>
                </a:solidFill>
                <a:latin typeface="Trebuchet MS"/>
                <a:cs typeface="Trebuchet MS"/>
              </a:rPr>
              <a:t>nemala</a:t>
            </a:r>
            <a:r>
              <a:rPr sz="1400" spc="-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-210" dirty="0">
                <a:solidFill>
                  <a:srgbClr val="FFFFFF"/>
                </a:solidFill>
                <a:latin typeface="Trebuchet MS"/>
                <a:cs typeface="Trebuchet MS"/>
              </a:rPr>
              <a:t>garanciu,</a:t>
            </a:r>
            <a:r>
              <a:rPr sz="1400" spc="-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-254" dirty="0">
                <a:solidFill>
                  <a:srgbClr val="FFFFFF"/>
                </a:solidFill>
                <a:latin typeface="Trebuchet MS"/>
                <a:cs typeface="Trebuchet MS"/>
              </a:rPr>
              <a:t>že</a:t>
            </a:r>
            <a:r>
              <a:rPr sz="1400" spc="-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-235" dirty="0">
                <a:solidFill>
                  <a:srgbClr val="FFFFFF"/>
                </a:solidFill>
                <a:latin typeface="Trebuchet MS"/>
                <a:cs typeface="Trebuchet MS"/>
              </a:rPr>
              <a:t>bude</a:t>
            </a:r>
            <a:r>
              <a:rPr sz="1400" spc="-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-240" dirty="0">
                <a:solidFill>
                  <a:srgbClr val="FFFFFF"/>
                </a:solidFill>
                <a:latin typeface="Trebuchet MS"/>
                <a:cs typeface="Trebuchet MS"/>
              </a:rPr>
              <a:t>napredovať.</a:t>
            </a:r>
            <a:r>
              <a:rPr sz="1400" spc="-1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-290" dirty="0">
                <a:solidFill>
                  <a:srgbClr val="FFFFFF"/>
                </a:solidFill>
                <a:latin typeface="Trebuchet MS"/>
                <a:cs typeface="Trebuchet MS"/>
              </a:rPr>
              <a:t>Tu,</a:t>
            </a:r>
            <a:r>
              <a:rPr sz="1400" spc="-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-225" dirty="0">
                <a:solidFill>
                  <a:srgbClr val="FFFFFF"/>
                </a:solidFill>
                <a:latin typeface="Trebuchet MS"/>
                <a:cs typeface="Trebuchet MS"/>
              </a:rPr>
              <a:t>vo</a:t>
            </a:r>
            <a:r>
              <a:rPr sz="1400" spc="-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-225" dirty="0">
                <a:solidFill>
                  <a:srgbClr val="FFFFFF"/>
                </a:solidFill>
                <a:latin typeface="Trebuchet MS"/>
                <a:cs typeface="Trebuchet MS"/>
              </a:rPr>
              <a:t>svete</a:t>
            </a:r>
            <a:r>
              <a:rPr sz="1400" spc="-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-220" dirty="0">
                <a:solidFill>
                  <a:srgbClr val="FFFFFF"/>
                </a:solidFill>
                <a:latin typeface="Trebuchet MS"/>
                <a:cs typeface="Trebuchet MS"/>
              </a:rPr>
              <a:t>analýzy,</a:t>
            </a:r>
            <a:r>
              <a:rPr sz="1400" spc="-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-254" dirty="0">
                <a:solidFill>
                  <a:srgbClr val="FFFFFF"/>
                </a:solidFill>
                <a:latin typeface="Trebuchet MS"/>
                <a:cs typeface="Trebuchet MS"/>
              </a:rPr>
              <a:t>je</a:t>
            </a:r>
            <a:r>
              <a:rPr sz="1400" spc="-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-210" dirty="0">
                <a:solidFill>
                  <a:srgbClr val="FFFFFF"/>
                </a:solidFill>
                <a:latin typeface="Trebuchet MS"/>
                <a:cs typeface="Trebuchet MS"/>
              </a:rPr>
              <a:t>v</a:t>
            </a:r>
            <a:r>
              <a:rPr sz="1400" spc="-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-235" dirty="0">
                <a:solidFill>
                  <a:srgbClr val="FFFFFF"/>
                </a:solidFill>
                <a:latin typeface="Trebuchet MS"/>
                <a:cs typeface="Trebuchet MS"/>
              </a:rPr>
              <a:t>bezpečí.</a:t>
            </a:r>
            <a:r>
              <a:rPr sz="1400" spc="-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-235" dirty="0">
                <a:solidFill>
                  <a:srgbClr val="FFFFFF"/>
                </a:solidFill>
                <a:latin typeface="Trebuchet MS"/>
                <a:cs typeface="Trebuchet MS"/>
              </a:rPr>
              <a:t>Jednak</a:t>
            </a:r>
            <a:r>
              <a:rPr sz="1400" spc="-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-229" dirty="0">
                <a:solidFill>
                  <a:srgbClr val="FFFFFF"/>
                </a:solidFill>
                <a:latin typeface="Trebuchet MS"/>
                <a:cs typeface="Trebuchet MS"/>
              </a:rPr>
              <a:t>z</a:t>
            </a:r>
            <a:r>
              <a:rPr sz="1400" spc="-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-195" dirty="0">
                <a:solidFill>
                  <a:srgbClr val="FFFFFF"/>
                </a:solidFill>
                <a:latin typeface="Trebuchet MS"/>
                <a:cs typeface="Trebuchet MS"/>
              </a:rPr>
              <a:t>hľadiska</a:t>
            </a:r>
            <a:r>
              <a:rPr sz="1400" spc="-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-215" dirty="0">
                <a:solidFill>
                  <a:srgbClr val="FFFFFF"/>
                </a:solidFill>
                <a:latin typeface="Trebuchet MS"/>
                <a:cs typeface="Trebuchet MS"/>
              </a:rPr>
              <a:t>životného</a:t>
            </a:r>
            <a:r>
              <a:rPr sz="1400" spc="-1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-235" dirty="0">
                <a:solidFill>
                  <a:srgbClr val="FFFFFF"/>
                </a:solidFill>
                <a:latin typeface="Trebuchet MS"/>
                <a:cs typeface="Trebuchet MS"/>
              </a:rPr>
              <a:t>zabezpečenia,</a:t>
            </a:r>
            <a:r>
              <a:rPr sz="1400" spc="-2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-229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1400" spc="-2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-245" dirty="0">
                <a:solidFill>
                  <a:srgbClr val="FFFFFF"/>
                </a:solidFill>
                <a:latin typeface="Trebuchet MS"/>
                <a:cs typeface="Trebuchet MS"/>
              </a:rPr>
              <a:t>najmä</a:t>
            </a:r>
            <a:r>
              <a:rPr sz="1400" spc="-2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-240" dirty="0">
                <a:solidFill>
                  <a:srgbClr val="FFFFFF"/>
                </a:solidFill>
                <a:latin typeface="Trebuchet MS"/>
                <a:cs typeface="Trebuchet MS"/>
              </a:rPr>
              <a:t>tým,</a:t>
            </a:r>
            <a:r>
              <a:rPr sz="1400" spc="-2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-254" dirty="0">
                <a:solidFill>
                  <a:srgbClr val="FFFFFF"/>
                </a:solidFill>
                <a:latin typeface="Trebuchet MS"/>
                <a:cs typeface="Trebuchet MS"/>
              </a:rPr>
              <a:t>že</a:t>
            </a:r>
            <a:r>
              <a:rPr sz="1400" spc="-2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-195" dirty="0">
                <a:solidFill>
                  <a:srgbClr val="FFFFFF"/>
                </a:solidFill>
                <a:latin typeface="Trebuchet MS"/>
                <a:cs typeface="Trebuchet MS"/>
              </a:rPr>
              <a:t>sa</a:t>
            </a:r>
            <a:r>
              <a:rPr sz="1400" spc="-2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-225" dirty="0">
                <a:solidFill>
                  <a:srgbClr val="FFFFFF"/>
                </a:solidFill>
                <a:latin typeface="Trebuchet MS"/>
                <a:cs typeface="Trebuchet MS"/>
              </a:rPr>
              <a:t>každý</a:t>
            </a:r>
            <a:r>
              <a:rPr sz="1400" spc="-2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-225" dirty="0">
                <a:solidFill>
                  <a:srgbClr val="FFFFFF"/>
                </a:solidFill>
                <a:latin typeface="Trebuchet MS"/>
                <a:cs typeface="Trebuchet MS"/>
              </a:rPr>
              <a:t>deň</a:t>
            </a:r>
            <a:r>
              <a:rPr sz="1400" spc="-2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-229" dirty="0">
                <a:solidFill>
                  <a:srgbClr val="FFFFFF"/>
                </a:solidFill>
                <a:latin typeface="Trebuchet MS"/>
                <a:cs typeface="Trebuchet MS"/>
              </a:rPr>
              <a:t>nachádza</a:t>
            </a:r>
            <a:r>
              <a:rPr sz="1400" spc="-220" dirty="0">
                <a:solidFill>
                  <a:srgbClr val="FFFFFF"/>
                </a:solidFill>
                <a:latin typeface="Trebuchet MS"/>
                <a:cs typeface="Trebuchet MS"/>
              </a:rPr>
              <a:t> na policajnej </a:t>
            </a:r>
            <a:r>
              <a:rPr sz="1400" spc="-200" dirty="0">
                <a:solidFill>
                  <a:srgbClr val="FFFFFF"/>
                </a:solidFill>
                <a:latin typeface="Trebuchet MS"/>
                <a:cs typeface="Trebuchet MS"/>
              </a:rPr>
              <a:t>stanici,</a:t>
            </a:r>
            <a:r>
              <a:rPr sz="1400" spc="-2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-240" dirty="0">
                <a:solidFill>
                  <a:srgbClr val="FFFFFF"/>
                </a:solidFill>
                <a:latin typeface="Trebuchet MS"/>
                <a:cs typeface="Trebuchet MS"/>
              </a:rPr>
              <a:t>kde</a:t>
            </a:r>
            <a:r>
              <a:rPr sz="1400" spc="-2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-260" dirty="0">
                <a:solidFill>
                  <a:srgbClr val="FFFFFF"/>
                </a:solidFill>
                <a:latin typeface="Trebuchet MS"/>
                <a:cs typeface="Trebuchet MS"/>
              </a:rPr>
              <a:t>jej</a:t>
            </a:r>
            <a:r>
              <a:rPr sz="1400" spc="-2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-204" dirty="0">
                <a:solidFill>
                  <a:srgbClr val="FFFFFF"/>
                </a:solidFill>
                <a:latin typeface="Trebuchet MS"/>
                <a:cs typeface="Trebuchet MS"/>
              </a:rPr>
              <a:t>nič</a:t>
            </a:r>
            <a:r>
              <a:rPr sz="1400" spc="-2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-215" dirty="0">
                <a:solidFill>
                  <a:srgbClr val="FFFFFF"/>
                </a:solidFill>
                <a:latin typeface="Trebuchet MS"/>
                <a:cs typeface="Trebuchet MS"/>
              </a:rPr>
              <a:t>nehrozí.</a:t>
            </a:r>
            <a:r>
              <a:rPr sz="1400" spc="-2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-305" dirty="0">
                <a:solidFill>
                  <a:srgbClr val="FFFFFF"/>
                </a:solidFill>
                <a:latin typeface="Trebuchet MS"/>
                <a:cs typeface="Trebuchet MS"/>
              </a:rPr>
              <a:t>Keď</a:t>
            </a:r>
            <a:r>
              <a:rPr sz="1400" spc="-2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-229" dirty="0">
                <a:solidFill>
                  <a:srgbClr val="FFFFFF"/>
                </a:solidFill>
                <a:latin typeface="Trebuchet MS"/>
                <a:cs typeface="Trebuchet MS"/>
              </a:rPr>
              <a:t>ju</a:t>
            </a:r>
            <a:r>
              <a:rPr sz="1400" spc="-2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-204" dirty="0">
                <a:solidFill>
                  <a:srgbClr val="FFFFFF"/>
                </a:solidFill>
                <a:latin typeface="Trebuchet MS"/>
                <a:cs typeface="Trebuchet MS"/>
              </a:rPr>
              <a:t>však</a:t>
            </a:r>
            <a:r>
              <a:rPr sz="1400" spc="-2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-240" dirty="0">
                <a:solidFill>
                  <a:srgbClr val="FFFFFF"/>
                </a:solidFill>
                <a:latin typeface="Trebuchet MS"/>
                <a:cs typeface="Trebuchet MS"/>
              </a:rPr>
              <a:t>Ledecký</a:t>
            </a:r>
            <a:r>
              <a:rPr sz="1400" spc="-2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-200" dirty="0">
                <a:solidFill>
                  <a:srgbClr val="FFFFFF"/>
                </a:solidFill>
                <a:latin typeface="Trebuchet MS"/>
                <a:cs typeface="Trebuchet MS"/>
              </a:rPr>
              <a:t>privolá</a:t>
            </a:r>
            <a:r>
              <a:rPr sz="1400" spc="-2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-229" dirty="0">
                <a:solidFill>
                  <a:srgbClr val="FFFFFF"/>
                </a:solidFill>
                <a:latin typeface="Trebuchet MS"/>
                <a:cs typeface="Trebuchet MS"/>
              </a:rPr>
              <a:t>robiť</a:t>
            </a:r>
            <a:r>
              <a:rPr sz="1400" spc="-2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-204" dirty="0">
                <a:solidFill>
                  <a:srgbClr val="FFFFFF"/>
                </a:solidFill>
                <a:latin typeface="Trebuchet MS"/>
                <a:cs typeface="Trebuchet MS"/>
              </a:rPr>
              <a:t>zálohu</a:t>
            </a:r>
            <a:r>
              <a:rPr sz="1400" spc="-220" dirty="0">
                <a:solidFill>
                  <a:srgbClr val="FFFFFF"/>
                </a:solidFill>
                <a:latin typeface="Trebuchet MS"/>
                <a:cs typeface="Trebuchet MS"/>
              </a:rPr>
              <a:t> na </a:t>
            </a:r>
            <a:r>
              <a:rPr sz="1400" spc="-245" dirty="0">
                <a:solidFill>
                  <a:srgbClr val="FFFFFF"/>
                </a:solidFill>
                <a:latin typeface="Trebuchet MS"/>
                <a:cs typeface="Trebuchet MS"/>
              </a:rPr>
              <a:t>jednom</a:t>
            </a:r>
            <a:r>
              <a:rPr sz="1400" spc="-2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-215" dirty="0">
                <a:solidFill>
                  <a:srgbClr val="FFFFFF"/>
                </a:solidFill>
                <a:latin typeface="Trebuchet MS"/>
                <a:cs typeface="Trebuchet MS"/>
              </a:rPr>
              <a:t>zatýkaní,</a:t>
            </a:r>
            <a:r>
              <a:rPr sz="1400" spc="-1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-220" dirty="0">
                <a:solidFill>
                  <a:srgbClr val="FFFFFF"/>
                </a:solidFill>
                <a:latin typeface="Trebuchet MS"/>
                <a:cs typeface="Trebuchet MS"/>
              </a:rPr>
              <a:t>ocitne</a:t>
            </a:r>
            <a:r>
              <a:rPr sz="1400" spc="-1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-195" dirty="0">
                <a:solidFill>
                  <a:srgbClr val="FFFFFF"/>
                </a:solidFill>
                <a:latin typeface="Trebuchet MS"/>
                <a:cs typeface="Trebuchet MS"/>
              </a:rPr>
              <a:t>sa</a:t>
            </a:r>
            <a:r>
              <a:rPr sz="1400" spc="-1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-210" dirty="0">
                <a:solidFill>
                  <a:srgbClr val="FFFFFF"/>
                </a:solidFill>
                <a:latin typeface="Trebuchet MS"/>
                <a:cs typeface="Trebuchet MS"/>
              </a:rPr>
              <a:t>prvýkrát</a:t>
            </a:r>
            <a:r>
              <a:rPr sz="1400" spc="-1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-210" dirty="0">
                <a:solidFill>
                  <a:srgbClr val="FFFFFF"/>
                </a:solidFill>
                <a:latin typeface="Trebuchet MS"/>
                <a:cs typeface="Trebuchet MS"/>
              </a:rPr>
              <a:t>v</a:t>
            </a:r>
            <a:r>
              <a:rPr sz="1400" spc="-1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-215" dirty="0">
                <a:solidFill>
                  <a:srgbClr val="FFFFFF"/>
                </a:solidFill>
                <a:latin typeface="Trebuchet MS"/>
                <a:cs typeface="Trebuchet MS"/>
              </a:rPr>
              <a:t>ohrození</a:t>
            </a:r>
            <a:r>
              <a:rPr sz="1400" spc="-1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-215" dirty="0">
                <a:solidFill>
                  <a:srgbClr val="FFFFFF"/>
                </a:solidFill>
                <a:latin typeface="Trebuchet MS"/>
                <a:cs typeface="Trebuchet MS"/>
              </a:rPr>
              <a:t>života,</a:t>
            </a:r>
            <a:r>
              <a:rPr sz="1400" spc="-1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-229" dirty="0">
                <a:solidFill>
                  <a:srgbClr val="FFFFFF"/>
                </a:solidFill>
                <a:latin typeface="Trebuchet MS"/>
                <a:cs typeface="Trebuchet MS"/>
              </a:rPr>
              <a:t>z</a:t>
            </a:r>
            <a:r>
              <a:rPr sz="1400" spc="-1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-225" dirty="0">
                <a:solidFill>
                  <a:srgbClr val="FFFFFF"/>
                </a:solidFill>
                <a:latin typeface="Trebuchet MS"/>
                <a:cs typeface="Trebuchet MS"/>
              </a:rPr>
              <a:t>ktorého</a:t>
            </a:r>
            <a:r>
              <a:rPr sz="1400" spc="-1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-210" dirty="0">
                <a:solidFill>
                  <a:srgbClr val="FFFFFF"/>
                </a:solidFill>
                <a:latin typeface="Trebuchet MS"/>
                <a:cs typeface="Trebuchet MS"/>
              </a:rPr>
              <a:t>vyviazne</a:t>
            </a:r>
            <a:r>
              <a:rPr sz="1400" spc="-1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-200" dirty="0">
                <a:solidFill>
                  <a:srgbClr val="FFFFFF"/>
                </a:solidFill>
                <a:latin typeface="Trebuchet MS"/>
                <a:cs typeface="Trebuchet MS"/>
              </a:rPr>
              <a:t>iba</a:t>
            </a:r>
            <a:r>
              <a:rPr sz="1400" spc="-1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-220" dirty="0">
                <a:solidFill>
                  <a:srgbClr val="FFFFFF"/>
                </a:solidFill>
                <a:latin typeface="Trebuchet MS"/>
                <a:cs typeface="Trebuchet MS"/>
              </a:rPr>
              <a:t>náhodou.</a:t>
            </a:r>
            <a:r>
              <a:rPr sz="1400" spc="-2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-229" dirty="0">
                <a:solidFill>
                  <a:srgbClr val="FFFFFF"/>
                </a:solidFill>
                <a:latin typeface="Trebuchet MS"/>
                <a:cs typeface="Trebuchet MS"/>
              </a:rPr>
              <a:t>Vidíme,</a:t>
            </a:r>
            <a:r>
              <a:rPr sz="1400" spc="-1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-229" dirty="0">
                <a:solidFill>
                  <a:srgbClr val="FFFFFF"/>
                </a:solidFill>
                <a:latin typeface="Trebuchet MS"/>
                <a:cs typeface="Trebuchet MS"/>
              </a:rPr>
              <a:t>ako</a:t>
            </a:r>
            <a:r>
              <a:rPr sz="1400" spc="-1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-195" dirty="0">
                <a:solidFill>
                  <a:srgbClr val="FFFFFF"/>
                </a:solidFill>
                <a:latin typeface="Trebuchet MS"/>
                <a:cs typeface="Trebuchet MS"/>
              </a:rPr>
              <a:t>sa</a:t>
            </a:r>
            <a:r>
              <a:rPr sz="1400" spc="-1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-235" dirty="0">
                <a:solidFill>
                  <a:srgbClr val="FFFFFF"/>
                </a:solidFill>
                <a:latin typeface="Trebuchet MS"/>
                <a:cs typeface="Trebuchet MS"/>
              </a:rPr>
              <a:t>mladom</a:t>
            </a:r>
            <a:r>
              <a:rPr sz="1400" spc="-1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-215" dirty="0">
                <a:solidFill>
                  <a:srgbClr val="FFFFFF"/>
                </a:solidFill>
                <a:latin typeface="Trebuchet MS"/>
                <a:cs typeface="Trebuchet MS"/>
              </a:rPr>
              <a:t>dievčati</a:t>
            </a:r>
            <a:r>
              <a:rPr sz="1400" spc="-1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-220" dirty="0">
                <a:solidFill>
                  <a:srgbClr val="FFFFFF"/>
                </a:solidFill>
                <a:latin typeface="Trebuchet MS"/>
                <a:cs typeface="Trebuchet MS"/>
              </a:rPr>
              <a:t>niečo</a:t>
            </a:r>
            <a:r>
              <a:rPr sz="1400" spc="-1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-235" dirty="0">
                <a:solidFill>
                  <a:srgbClr val="FFFFFF"/>
                </a:solidFill>
                <a:latin typeface="Trebuchet MS"/>
                <a:cs typeface="Trebuchet MS"/>
              </a:rPr>
              <a:t>láme</a:t>
            </a:r>
            <a:r>
              <a:rPr sz="1400" spc="-1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-229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1400" spc="-1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-195" dirty="0">
                <a:solidFill>
                  <a:srgbClr val="FFFFFF"/>
                </a:solidFill>
                <a:latin typeface="Trebuchet MS"/>
                <a:cs typeface="Trebuchet MS"/>
              </a:rPr>
              <a:t>okoliu</a:t>
            </a:r>
            <a:r>
              <a:rPr sz="1400" spc="-1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-195" dirty="0">
                <a:solidFill>
                  <a:srgbClr val="FFFFFF"/>
                </a:solidFill>
                <a:latin typeface="Trebuchet MS"/>
                <a:cs typeface="Trebuchet MS"/>
              </a:rPr>
              <a:t>sa</a:t>
            </a:r>
            <a:r>
              <a:rPr sz="1400" spc="-1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-195" dirty="0">
                <a:solidFill>
                  <a:srgbClr val="FFFFFF"/>
                </a:solidFill>
                <a:latin typeface="Trebuchet MS"/>
                <a:cs typeface="Trebuchet MS"/>
              </a:rPr>
              <a:t>snaží</a:t>
            </a:r>
            <a:r>
              <a:rPr sz="1400" spc="-1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-215" dirty="0">
                <a:solidFill>
                  <a:srgbClr val="FFFFFF"/>
                </a:solidFill>
                <a:latin typeface="Trebuchet MS"/>
                <a:cs typeface="Trebuchet MS"/>
              </a:rPr>
              <a:t>vyvrátiť</a:t>
            </a:r>
            <a:r>
              <a:rPr sz="1400" spc="-1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-235" dirty="0">
                <a:solidFill>
                  <a:srgbClr val="FFFFFF"/>
                </a:solidFill>
                <a:latin typeface="Trebuchet MS"/>
                <a:cs typeface="Trebuchet MS"/>
              </a:rPr>
              <a:t>obavy,</a:t>
            </a:r>
            <a:r>
              <a:rPr sz="1400" spc="-1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-210" dirty="0">
                <a:solidFill>
                  <a:srgbClr val="FFFFFF"/>
                </a:solidFill>
                <a:latin typeface="Trebuchet MS"/>
                <a:cs typeface="Trebuchet MS"/>
              </a:rPr>
              <a:t>či</a:t>
            </a:r>
            <a:r>
              <a:rPr sz="1400" spc="-1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-254" dirty="0">
                <a:solidFill>
                  <a:srgbClr val="FFFFFF"/>
                </a:solidFill>
                <a:latin typeface="Trebuchet MS"/>
                <a:cs typeface="Trebuchet MS"/>
              </a:rPr>
              <a:t>je</a:t>
            </a:r>
            <a:r>
              <a:rPr sz="1400" spc="-1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-220" dirty="0">
                <a:solidFill>
                  <a:srgbClr val="FFFFFF"/>
                </a:solidFill>
                <a:latin typeface="Trebuchet MS"/>
                <a:cs typeface="Trebuchet MS"/>
              </a:rPr>
              <a:t>toto</a:t>
            </a:r>
            <a:r>
              <a:rPr sz="1400" spc="-1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-215" dirty="0">
                <a:solidFill>
                  <a:srgbClr val="FFFFFF"/>
                </a:solidFill>
                <a:latin typeface="Trebuchet MS"/>
                <a:cs typeface="Trebuchet MS"/>
              </a:rPr>
              <a:t>prostredie</a:t>
            </a:r>
            <a:r>
              <a:rPr sz="1400" spc="-204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-235" dirty="0">
                <a:solidFill>
                  <a:srgbClr val="FFFFFF"/>
                </a:solidFill>
                <a:latin typeface="Trebuchet MS"/>
                <a:cs typeface="Trebuchet MS"/>
              </a:rPr>
              <a:t>pre</a:t>
            </a:r>
            <a:r>
              <a:rPr sz="1400" spc="-204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-210" dirty="0">
                <a:solidFill>
                  <a:srgbClr val="FFFFFF"/>
                </a:solidFill>
                <a:latin typeface="Trebuchet MS"/>
                <a:cs typeface="Trebuchet MS"/>
              </a:rPr>
              <a:t>ňu</a:t>
            </a:r>
            <a:r>
              <a:rPr sz="1400" spc="-204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-240" dirty="0">
                <a:solidFill>
                  <a:srgbClr val="FFFFFF"/>
                </a:solidFill>
                <a:latin typeface="Trebuchet MS"/>
                <a:cs typeface="Trebuchet MS"/>
              </a:rPr>
              <a:t>vôbec</a:t>
            </a:r>
            <a:r>
              <a:rPr sz="1400" spc="-204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-225" dirty="0">
                <a:solidFill>
                  <a:srgbClr val="FFFFFF"/>
                </a:solidFill>
                <a:latin typeface="Trebuchet MS"/>
                <a:cs typeface="Trebuchet MS"/>
              </a:rPr>
              <a:t>vhodné.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7905FFD-A405-BCD4-C6D8-1B70770FFC17}"/>
              </a:ext>
            </a:extLst>
          </p:cNvPr>
          <p:cNvSpPr txBox="1"/>
          <p:nvPr/>
        </p:nvSpPr>
        <p:spPr>
          <a:xfrm>
            <a:off x="7327900" y="6480354"/>
            <a:ext cx="2971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k-SK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JANA NOVOTNÁ</a:t>
            </a:r>
            <a:endParaRPr lang="en-SK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6527"/>
            <a:ext cx="10678782" cy="7553477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079400" y="2744212"/>
            <a:ext cx="6934300" cy="41472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spcBef>
                <a:spcPts val="965"/>
              </a:spcBef>
            </a:pP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Najmladši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́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inšpektor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pribudne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ako„nova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́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postava”v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neskorších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epizódach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Na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oddeleni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́ sa ocitne v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rámci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obsadenia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voľného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tabuľkového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miesta -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požiadal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si o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prevelenie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z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Košíc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Bratislavy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lebo tu jeho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manželka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dostala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lukratívnejšiu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prácu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Oproti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Korcovi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ktory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́ sa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hľada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́, je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Ďurišin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hotovy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́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človek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Imrich je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kariérista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rovnako ako jeho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žena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 ich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vzťah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definuje dohoda,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že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nikdy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neodmietnu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lepšie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platenu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́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pozíciu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>
              <a:spcBef>
                <a:spcPts val="965"/>
              </a:spcBef>
            </a:pPr>
            <a:endParaRPr lang="en-US" sz="1200" dirty="0">
              <a:solidFill>
                <a:srgbClr val="FFFFFF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Ďurišin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je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nízkeho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vzrastu a z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nejakého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dôvodu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nosi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́ zle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padnúce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tesilove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́ saká.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Názor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ostatných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na jeho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výzor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či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byrokraticku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́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povahu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ho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nezaujíma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Spočiatku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ani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nechce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zapadnút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̌ medzi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ostatných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 na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práci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ho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zaujíma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skôr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rozlúštenie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problému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než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spravodlivost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̌.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Dokáže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strávit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̌ noc v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práci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kým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nepríde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na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problém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Žene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nevadi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́, má to s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prácou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podobne,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nemaju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́ deti,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neriešia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čas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Má zmysel pre pravidlá a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systém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chápe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ich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krásu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Netrápi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ho,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že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občas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musi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́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porušit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̌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zákon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ale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že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by mu na to mohli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príst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̌. Má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prirodzenu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́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autoritu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vie sa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výborne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vyjadrovat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̌, ide z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neho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strach.V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komunikácii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je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vecny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́,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jasny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́,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štruktúrovany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́. 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Tímovým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hráčom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je iba preto,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že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vie, ako to je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dôležite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́ pre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vyšetrovanie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Inác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̌ sa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snaži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́ si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udržat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̌ odstup.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Počas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sezóny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vidíme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ako sa mu to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nedari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́ a ako nakoniec do tohto prostredia zapadne a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začne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mu na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týchto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ľuďoch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záležat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̌.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Najväčšou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jeho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dilemou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je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ista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́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šeda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́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zóna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v akej sa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vraždári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často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ocitaju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́.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Nechce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byť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spájany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́ s korupciou, aby jej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dôsledky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nemali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dopad na jeho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budúcu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kariéru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Postupne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však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prelomi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́ aj toto pravidlo a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objavi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́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čaro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fungovania mimo pravidiel tak, aby sa na to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neprišlo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To je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však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v rozpore so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zásadovitosťou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jeho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manželky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ktora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́ je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ústavna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́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právnička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začne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pred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ňou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isté aspekty svojej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práce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tajit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̌. 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965"/>
              </a:spcBef>
            </a:pP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124554" y="1544513"/>
            <a:ext cx="2469545" cy="109004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sk-SK" sz="1400" b="1" dirty="0">
                <a:latin typeface="Arial" panose="020B0604020202020204" pitchFamily="34" charset="0"/>
                <a:cs typeface="Arial" panose="020B0604020202020204" pitchFamily="34" charset="0"/>
              </a:rPr>
              <a:t> IMRICH ĎURIŠIN</a:t>
            </a:r>
            <a:br>
              <a:rPr lang="sk-SK" sz="1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k-SK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MLADŠÍ INŠPEKTOR</a:t>
            </a:r>
            <a:br>
              <a:rPr lang="sk-SK" sz="1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sk-SK" sz="1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k-SK" sz="1400" b="1" dirty="0">
                <a:latin typeface="Arial" panose="020B0604020202020204" pitchFamily="34" charset="0"/>
                <a:cs typeface="Arial" panose="020B0604020202020204" pitchFamily="34" charset="0"/>
              </a:rPr>
              <a:t>TOMÁŠ MISCHURA</a:t>
            </a:r>
            <a:br>
              <a:rPr lang="sk-SK" sz="1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C44A1FE-8D31-A5C8-4FBD-4020EC628B99}"/>
              </a:ext>
            </a:extLst>
          </p:cNvPr>
          <p:cNvSpPr txBox="1"/>
          <p:nvPr/>
        </p:nvSpPr>
        <p:spPr>
          <a:xfrm>
            <a:off x="7327900" y="6480354"/>
            <a:ext cx="543889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k-SK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IMRICH ĎURIŠIN</a:t>
            </a:r>
          </a:p>
          <a:p>
            <a:endParaRPr lang="en-SK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00025"/>
            <a:ext cx="10692003" cy="7548884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156536" y="2994088"/>
            <a:ext cx="5088255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r>
              <a:rPr lang="en-US" sz="1200" b="1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Vedúci</a:t>
            </a:r>
            <a:r>
              <a:rPr lang="en-US" sz="1200" b="1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oddelenia </a:t>
            </a:r>
            <a:r>
              <a:rPr lang="en-US" sz="1200" b="1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vrážd</a:t>
            </a:r>
            <a:r>
              <a:rPr lang="en-US" sz="1200" b="1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200" b="1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Udržiava</a:t>
            </a:r>
            <a:r>
              <a:rPr lang="en-US" sz="1200" b="1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ho pod </a:t>
            </a:r>
            <a:r>
              <a:rPr lang="en-US" sz="1200" b="1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kontrolou</a:t>
            </a:r>
            <a:r>
              <a:rPr lang="en-US" sz="1200" b="1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zvnútra</a:t>
            </a:r>
            <a:r>
              <a:rPr lang="en-US" sz="1200" b="1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aj navonok. </a:t>
            </a:r>
            <a:r>
              <a:rPr lang="en-US" sz="1200" b="1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Ochraňuje</a:t>
            </a:r>
            <a:r>
              <a:rPr lang="en-US" sz="1200" b="1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ho pred </a:t>
            </a:r>
            <a:r>
              <a:rPr lang="en-US" sz="1200" b="1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vyššími</a:t>
            </a:r>
            <a:r>
              <a:rPr lang="en-US" sz="1200" b="1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miestami, </a:t>
            </a:r>
            <a:r>
              <a:rPr lang="en-US" sz="1200" b="1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ktore</a:t>
            </a:r>
            <a:r>
              <a:rPr lang="en-US" sz="1200" b="1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́ </a:t>
            </a:r>
            <a:r>
              <a:rPr lang="en-US" sz="1200" b="1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zaujímaju</a:t>
            </a:r>
            <a:r>
              <a:rPr lang="en-US" sz="1200" b="1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́ iba </a:t>
            </a:r>
            <a:r>
              <a:rPr lang="en-US" sz="1200" b="1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výsledky</a:t>
            </a:r>
            <a:r>
              <a:rPr lang="en-US" sz="1200" b="1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no </a:t>
            </a:r>
            <a:r>
              <a:rPr lang="en-US" sz="1200" b="1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zároven</a:t>
            </a:r>
            <a:r>
              <a:rPr lang="en-US" sz="1200" b="1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̌ </a:t>
            </a:r>
            <a:r>
              <a:rPr lang="en-US" sz="1200" b="1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trva</a:t>
            </a:r>
            <a:r>
              <a:rPr lang="en-US" sz="1200" b="1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́ na tom, aby tie </a:t>
            </a:r>
            <a:r>
              <a:rPr lang="en-US" sz="1200" b="1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výsledky</a:t>
            </a:r>
            <a:r>
              <a:rPr lang="en-US" sz="1200" b="1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naozaj zodpovedali </a:t>
            </a:r>
            <a:r>
              <a:rPr lang="en-US" sz="1200" b="1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prestíži</a:t>
            </a:r>
            <a:r>
              <a:rPr lang="en-US" sz="1200" b="1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00" b="1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ktoru</a:t>
            </a:r>
            <a:r>
              <a:rPr lang="en-US" sz="1200" b="1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́ oddelenie v </a:t>
            </a:r>
            <a:r>
              <a:rPr lang="en-US" sz="1200" b="1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rámci</a:t>
            </a:r>
            <a:r>
              <a:rPr lang="en-US" sz="1200" b="1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polície</a:t>
            </a:r>
            <a:r>
              <a:rPr lang="en-US" sz="1200" b="1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má. 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13798" y="4890307"/>
            <a:ext cx="8119102" cy="167481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Všetci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Peterajovi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podriadeni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́ ho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maju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́ v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úcte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hraju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́ s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ním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hru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na dva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vzťahy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naraz. Jeden je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čisto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oficiálny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v ktorom je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Peteraj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prísny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vyžaduje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zákonny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́ postup a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nestrpi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́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nezodpovednost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̌. Vie,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že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akákoľvek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procesna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́ chyba vie v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záverečnej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fáze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ohrozit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̌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cely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́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prípad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a preto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nema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́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problém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z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akéhokoľvek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vedomého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či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nevedomého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pošmyknutia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vyvodit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̌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dôsledky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Ako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bývaly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́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operatívec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však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vie,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ake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́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su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́ pravidlá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ubíjajúce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a preto si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môže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dovolit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̌ aj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priateľsku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́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rovinu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najma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̈ k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Ledeckému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Peteraj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uz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̌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niekoľko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rokov nie je na ulici a s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povýšením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prijal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monotónnu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administratívu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To mu aj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umožňuje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dívat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̌ sa na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prípady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s odstupom,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neovplyvneny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́ detailami.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Voli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́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ďalši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́ postup,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prideľuje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úlohy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zariaďuje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potrebné povolenia. 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Na rozdiel od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Ledeckého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sa mu podarilo svoje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manželstvo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udržat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̌,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az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̌ sa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nám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zda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́,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že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sa o to ani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nemusel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veľmi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snažit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̌. Vie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však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že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tento stav je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veľmi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vzácny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 rozhodne ho teraz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nechce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naštrbit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̌. 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167914" y="1653737"/>
            <a:ext cx="2121386" cy="87459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sk-SK" sz="1400" b="1" dirty="0">
                <a:latin typeface="Arial" panose="020B0604020202020204" pitchFamily="34" charset="0"/>
                <a:cs typeface="Arial" panose="020B0604020202020204" pitchFamily="34" charset="0"/>
              </a:rPr>
              <a:t>MARIÁN PETERAJ</a:t>
            </a:r>
            <a:br>
              <a:rPr lang="sk-SK" sz="1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k-SK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KOMISÁR</a:t>
            </a:r>
            <a:br>
              <a:rPr lang="sk-SK" sz="1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sk-SK" sz="1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k-SK" sz="1400" b="1" dirty="0">
                <a:latin typeface="Arial" panose="020B0604020202020204" pitchFamily="34" charset="0"/>
                <a:cs typeface="Arial" panose="020B0604020202020204" pitchFamily="34" charset="0"/>
              </a:rPr>
              <a:t>MIROSLAV BODOKI</a:t>
            </a:r>
            <a:endParaRPr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E13F8B5-F7A7-B681-CC60-2DFC5F4C6D76}"/>
              </a:ext>
            </a:extLst>
          </p:cNvPr>
          <p:cNvSpPr txBox="1"/>
          <p:nvPr/>
        </p:nvSpPr>
        <p:spPr>
          <a:xfrm>
            <a:off x="7327900" y="6480354"/>
            <a:ext cx="543889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k-SK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MARIÁN PETERAJ</a:t>
            </a:r>
            <a:endParaRPr lang="en-SK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00025"/>
            <a:ext cx="10692003" cy="7548884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116016" y="2785501"/>
            <a:ext cx="6669083" cy="351634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r>
              <a:rPr lang="en-US" sz="1200" b="1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Vedúci</a:t>
            </a:r>
            <a:r>
              <a:rPr lang="en-US" sz="1200" b="1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technikov</a:t>
            </a:r>
            <a:r>
              <a:rPr lang="en-US" sz="1200" b="1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cez </a:t>
            </a:r>
            <a:r>
              <a:rPr lang="en-US" sz="1200" b="1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ktorého</a:t>
            </a:r>
            <a:r>
              <a:rPr lang="en-US" sz="1200" b="1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sa </a:t>
            </a:r>
            <a:r>
              <a:rPr lang="en-US" sz="1200" b="1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dostávame</a:t>
            </a:r>
            <a:r>
              <a:rPr lang="en-US" sz="1200" b="1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najbližšie</a:t>
            </a:r>
            <a:r>
              <a:rPr lang="en-US" sz="1200" b="1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ku </a:t>
            </a:r>
            <a:r>
              <a:rPr lang="en-US" sz="1200" b="1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kriminalistickým</a:t>
            </a:r>
            <a:r>
              <a:rPr lang="en-US" sz="1200" b="1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procedúram</a:t>
            </a:r>
            <a:r>
              <a:rPr lang="en-US" sz="1200" b="1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Hoci by mal byť </a:t>
            </a:r>
            <a:r>
              <a:rPr lang="en-US" sz="1200" b="1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uz</a:t>
            </a:r>
            <a:r>
              <a:rPr lang="en-US" sz="1200" b="1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̌ </a:t>
            </a:r>
            <a:r>
              <a:rPr lang="en-US" sz="1200" b="1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dávno</a:t>
            </a:r>
            <a:r>
              <a:rPr lang="en-US" sz="1200" b="1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na penzii, </a:t>
            </a:r>
            <a:r>
              <a:rPr lang="en-US" sz="1200" b="1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nedokáže</a:t>
            </a:r>
            <a:r>
              <a:rPr lang="en-US" sz="1200" b="1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opustit</a:t>
            </a:r>
            <a:r>
              <a:rPr lang="en-US" sz="1200" b="1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̌ svoju </a:t>
            </a:r>
            <a:r>
              <a:rPr lang="en-US" sz="1200" b="1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prácu</a:t>
            </a:r>
            <a:r>
              <a:rPr lang="en-US" sz="1200" b="1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Nič </a:t>
            </a:r>
            <a:r>
              <a:rPr lang="en-US" sz="1200" b="1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ine</a:t>
            </a:r>
            <a:r>
              <a:rPr lang="en-US" sz="1200" b="1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́ </a:t>
            </a:r>
            <a:r>
              <a:rPr lang="en-US" sz="1200" b="1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totiz</a:t>
            </a:r>
            <a:r>
              <a:rPr lang="en-US" sz="1200" b="1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̌ </a:t>
            </a:r>
            <a:r>
              <a:rPr lang="en-US" sz="1200" b="1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nema</a:t>
            </a:r>
            <a:r>
              <a:rPr lang="en-US" sz="1200" b="1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́. </a:t>
            </a:r>
            <a:r>
              <a:rPr lang="en-US" sz="1200" b="1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Žije</a:t>
            </a:r>
            <a:r>
              <a:rPr lang="en-US" sz="1200" b="1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sám</a:t>
            </a:r>
            <a:r>
              <a:rPr lang="en-US" sz="1200" b="1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 najviac ho v </a:t>
            </a:r>
            <a:r>
              <a:rPr lang="en-US" sz="1200" b="1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živote</a:t>
            </a:r>
            <a:r>
              <a:rPr lang="en-US" sz="1200" b="1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trápi</a:t>
            </a:r>
            <a:r>
              <a:rPr lang="en-US" sz="1200" b="1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diletantstvo novej </a:t>
            </a:r>
            <a:r>
              <a:rPr lang="en-US" sz="1200" b="1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generácie</a:t>
            </a:r>
            <a:r>
              <a:rPr lang="en-US" sz="1200" b="1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Preto </a:t>
            </a:r>
            <a:r>
              <a:rPr lang="en-US" sz="1200" b="1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akonáhle</a:t>
            </a:r>
            <a:r>
              <a:rPr lang="en-US" sz="1200" b="1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príde</a:t>
            </a:r>
            <a:r>
              <a:rPr lang="en-US" sz="1200" b="1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na zaistenie miesta </a:t>
            </a:r>
            <a:r>
              <a:rPr lang="en-US" sz="1200" b="1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činu</a:t>
            </a:r>
            <a:r>
              <a:rPr lang="en-US" sz="1200" b="1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jeho </a:t>
            </a:r>
            <a:r>
              <a:rPr lang="en-US" sz="1200" b="1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schopnost</a:t>
            </a:r>
            <a:r>
              <a:rPr lang="en-US" sz="1200" b="1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̌ </a:t>
            </a:r>
            <a:r>
              <a:rPr lang="en-US" sz="1200" b="1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zdokumentovat</a:t>
            </a:r>
            <a:r>
              <a:rPr lang="en-US" sz="1200" b="1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̌ a </a:t>
            </a:r>
            <a:r>
              <a:rPr lang="en-US" sz="1200" b="1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precízne</a:t>
            </a:r>
            <a:r>
              <a:rPr lang="en-US" sz="1200" b="1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obhliadnut</a:t>
            </a:r>
            <a:r>
              <a:rPr lang="en-US" sz="1200" b="1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̌ miesto </a:t>
            </a:r>
            <a:r>
              <a:rPr lang="en-US" sz="1200" b="1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činu</a:t>
            </a:r>
            <a:r>
              <a:rPr lang="en-US" sz="1200" b="1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je </a:t>
            </a:r>
            <a:r>
              <a:rPr lang="en-US" sz="1200" b="1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dávno</a:t>
            </a:r>
            <a:r>
              <a:rPr lang="en-US" sz="1200" b="1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za hranicou </a:t>
            </a:r>
            <a:r>
              <a:rPr lang="en-US" sz="1200" b="1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puntičkárstva</a:t>
            </a:r>
            <a:r>
              <a:rPr lang="en-US" sz="1200" b="1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1200" b="1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hraniči</a:t>
            </a:r>
            <a:r>
              <a:rPr lang="en-US" sz="1200" b="1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́ so </a:t>
            </a:r>
            <a:r>
              <a:rPr lang="en-US" sz="1200" b="1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zenom</a:t>
            </a:r>
            <a:r>
              <a:rPr lang="en-US" sz="1200" b="1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200" b="1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Weidemann</a:t>
            </a:r>
            <a:r>
              <a:rPr lang="en-US" sz="1200" b="1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si uvedomuje, </a:t>
            </a:r>
            <a:r>
              <a:rPr lang="en-US" sz="1200" b="1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že</a:t>
            </a:r>
            <a:r>
              <a:rPr lang="en-US" sz="1200" b="1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aj tá </a:t>
            </a:r>
            <a:r>
              <a:rPr lang="en-US" sz="1200" b="1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najmenšia</a:t>
            </a:r>
            <a:r>
              <a:rPr lang="en-US" sz="1200" b="1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chyba, aj ten </a:t>
            </a:r>
            <a:r>
              <a:rPr lang="en-US" sz="1200" b="1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najnepatrnejši</a:t>
            </a:r>
            <a:r>
              <a:rPr lang="en-US" sz="1200" b="1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́ </a:t>
            </a:r>
            <a:r>
              <a:rPr lang="en-US" sz="1200" b="1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zásah</a:t>
            </a:r>
            <a:r>
              <a:rPr lang="en-US" sz="1200" b="1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neskúseného</a:t>
            </a:r>
            <a:r>
              <a:rPr lang="en-US" sz="1200" b="1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technika </a:t>
            </a:r>
            <a:r>
              <a:rPr lang="en-US" sz="1200" b="1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môže</a:t>
            </a:r>
            <a:r>
              <a:rPr lang="en-US" sz="1200" b="1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predĺžit</a:t>
            </a:r>
            <a:r>
              <a:rPr lang="en-US" sz="1200" b="1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̌ </a:t>
            </a:r>
            <a:r>
              <a:rPr lang="en-US" sz="1200" b="1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vyšetrovanie</a:t>
            </a:r>
            <a:r>
              <a:rPr lang="en-US" sz="1200" b="1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alebo ho dokonca </a:t>
            </a:r>
            <a:r>
              <a:rPr lang="en-US" sz="1200" b="1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zmarit</a:t>
            </a:r>
            <a:r>
              <a:rPr lang="en-US" sz="1200" b="1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̌. 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1435"/>
              </a:spcBef>
            </a:pP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Jedna vec je byť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expertom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na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forenzne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́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vedy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no aj tie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najnovšie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technológie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su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́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neúčinne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́,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pokial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̌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su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́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dôkazy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plné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cudzích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elementov,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nespoľahlivo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či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dokonca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lajdácky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zaistene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́. Preto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Weidemann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stále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dokola opakuje svoje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obavy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o smrti jeho profesie v takomto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prostredi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́. Ledecký a jeho partia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su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́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uz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̌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naučeni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́,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čo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smu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́ a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nesmu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́ v jeho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prítomnosti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na mieste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činu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robit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̌.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Oceňuju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́ jeho profesionalitu a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obávaju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́ sa momentu, kedy si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Weidemann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povie,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že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stačilo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Doteraz sa mu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totiz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̌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nepodarilo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nájst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̌ za seba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adekvátnu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náhradu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 hoci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počas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seriálu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stretávame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mnoho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iných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technikov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Weidemann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na nich kladie také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nároky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že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na ich pedantnej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práci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vždy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nájde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nejaku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́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chybu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Weidemann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nie je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komicka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́ postava. Je to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človek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ktory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́ je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poznačeny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́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nárokmi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na seba a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ostatných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 v jeho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prípade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najviac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vidíme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problém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strachu z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prenášania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zodpovednosti. 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116016" y="1634274"/>
            <a:ext cx="2630484" cy="87459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sk-SK" sz="1400" b="1" dirty="0">
                <a:latin typeface="Arial" panose="020B0604020202020204" pitchFamily="34" charset="0"/>
                <a:cs typeface="Arial" panose="020B0604020202020204" pitchFamily="34" charset="0"/>
              </a:rPr>
              <a:t>JÁN WEIDEMANN</a:t>
            </a:r>
            <a:br>
              <a:rPr lang="sk-SK" sz="1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k-SK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HLAVNÝ INŠPEKTOR</a:t>
            </a:r>
            <a:br>
              <a:rPr lang="sk-SK" sz="1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sk-SK" sz="1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k-SK" sz="1400" b="1" dirty="0">
                <a:latin typeface="Arial" panose="020B0604020202020204" pitchFamily="34" charset="0"/>
                <a:cs typeface="Arial" panose="020B0604020202020204" pitchFamily="34" charset="0"/>
              </a:rPr>
              <a:t>MARIÁN LABUDA ML.</a:t>
            </a:r>
            <a:endParaRPr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32F624A-C91E-A55D-F26C-7985F221DCB8}"/>
              </a:ext>
            </a:extLst>
          </p:cNvPr>
          <p:cNvSpPr txBox="1"/>
          <p:nvPr/>
        </p:nvSpPr>
        <p:spPr>
          <a:xfrm>
            <a:off x="7327900" y="6480354"/>
            <a:ext cx="543889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k-SK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JÁN WEIDEMANN</a:t>
            </a:r>
          </a:p>
          <a:p>
            <a:endParaRPr lang="en-SK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479"/>
            <a:ext cx="10692003" cy="7559039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00025"/>
            <a:ext cx="10692003" cy="7548401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156158" y="2326742"/>
            <a:ext cx="8938260" cy="29674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/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Nakrúcalo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sa spolu 58 dní plus dokrútky pre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atmosféry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- Pre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potreby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nakrúcania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sme vytvorili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vlastnu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́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budovu„Dvoch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levov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“, kde boli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kancelárie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vyšetrovateľov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- V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skutočných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Dvoch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levoch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sme mali povolenie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nakrúcat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̌ dva dní a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všetci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zúčastneni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́ museli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najskôr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prejst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̌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prísnou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previerkou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kým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sa dostali na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pľac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- V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mestej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časti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Karlová Ves v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Bratislave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spustili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kvôli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nakrúcaniu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fontánu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- Pre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Mariána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Miezgu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toto nie je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prva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́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policajna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́ rola. Jednu stihol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uz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̌ v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JOJkárskom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seriáli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Einstein.</a:t>
            </a:r>
            <a:b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- Jana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Kvantíkova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́ hrá v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seriáli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NEUER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prvýkrát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policajtku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Hovorí,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že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má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šťastie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na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filmove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́ a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seriálove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́ role.</a:t>
            </a:r>
            <a:b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- V prvej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časti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Krkavči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́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súd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hrá Zuzana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Znášikova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́ M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artinkova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́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bezdomovkyňu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Jej maskovanie zabralo 3 hodiny a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samotna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́ maska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stála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približne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5-tisíc EUR. -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Tomás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̌ M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ischura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hrá vo filmovej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sérii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postavu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s menom Imrich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Ďurišin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zatial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̌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čo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v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knihe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jeho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postavu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nájdete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pod menom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Borgula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-Ladislav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Bédi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hrá vo filmovej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sérii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postavu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s menom Jakub Korec,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zatial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̌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čo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v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knihe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jeho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postavu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nájdete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pod menom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Korejs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Václav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Kincl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teda autor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kníh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Václav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Neuer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je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aktuálne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najsfilmovanejším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knižným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autorom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na Slovensku.</a:t>
            </a:r>
            <a:b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- V 4.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epizóde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si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zahra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́ Dano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Junas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-V 6.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epizóde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uvidíme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okrem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iných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epizódnych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postáv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aj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speváka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Ota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Weittera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-Vo filmovej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sérii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účinkuje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spolu 185 hovoriacich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postáv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-Vo filmovej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sérii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sme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využili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200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lokácii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v hlavnom meste. 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156158" y="1641176"/>
            <a:ext cx="4723942" cy="384721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lang="sk-SK" sz="2400" b="1" dirty="0">
                <a:latin typeface="Arial" panose="020B0604020202020204" pitchFamily="34" charset="0"/>
                <a:cs typeface="Arial" panose="020B0604020202020204" pitchFamily="34" charset="0"/>
              </a:rPr>
              <a:t>PIKOŠKY Z NAKRÚCANIA</a:t>
            </a:r>
            <a:endParaRPr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53590" y="1622952"/>
            <a:ext cx="2897710" cy="569387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lang="sk-SK" sz="3600" b="1" dirty="0">
                <a:latin typeface="Arial" panose="020B0604020202020204" pitchFamily="34" charset="0"/>
                <a:cs typeface="Arial" panose="020B0604020202020204" pitchFamily="34" charset="0"/>
              </a:rPr>
              <a:t>INTERVIEWS</a:t>
            </a:r>
            <a:endParaRPr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-12040" y="8769"/>
            <a:ext cx="10692003" cy="7545311"/>
          </a:xfrm>
          <a:prstGeom prst="rect">
            <a:avLst/>
          </a:prstGeom>
        </p:spPr>
      </p:pic>
      <p:sp>
        <p:nvSpPr>
          <p:cNvPr id="7" name="object 4">
            <a:extLst>
              <a:ext uri="{FF2B5EF4-FFF2-40B4-BE49-F238E27FC236}">
                <a16:creationId xmlns:a16="http://schemas.microsoft.com/office/drawing/2014/main" id="{A0D02547-FEDF-9274-9C22-82E87C327678}"/>
              </a:ext>
            </a:extLst>
          </p:cNvPr>
          <p:cNvSpPr txBox="1">
            <a:spLocks/>
          </p:cNvSpPr>
          <p:nvPr/>
        </p:nvSpPr>
        <p:spPr>
          <a:xfrm>
            <a:off x="1079500" y="1952625"/>
            <a:ext cx="8586601" cy="8438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2300" b="0" i="0">
                <a:solidFill>
                  <a:schemeClr val="bg1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sk-SK" sz="1800" b="1" dirty="0">
                <a:latin typeface="Arial" panose="020B0604020202020204" pitchFamily="34" charset="0"/>
                <a:cs typeface="Arial" panose="020B0604020202020204" pitchFamily="34" charset="0"/>
              </a:rPr>
              <a:t>PETER LEDECKÝ – VRCHNÝ INŠPEKTOR</a:t>
            </a:r>
            <a:br>
              <a:rPr lang="sk-SK" sz="1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k-SK" sz="1800" b="1" dirty="0">
                <a:latin typeface="Arial" panose="020B0604020202020204" pitchFamily="34" charset="0"/>
                <a:cs typeface="Arial" panose="020B0604020202020204" pitchFamily="34" charset="0"/>
              </a:rPr>
              <a:t>MARIÁN MIEZGA</a:t>
            </a:r>
            <a:br>
              <a:rPr lang="sk-SK" sz="1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sk-SK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bject 3">
            <a:extLst>
              <a:ext uri="{FF2B5EF4-FFF2-40B4-BE49-F238E27FC236}">
                <a16:creationId xmlns:a16="http://schemas.microsoft.com/office/drawing/2014/main" id="{B46C2601-AF64-6432-99F8-F8A280A4D7F5}"/>
              </a:ext>
            </a:extLst>
          </p:cNvPr>
          <p:cNvSpPr txBox="1"/>
          <p:nvPr/>
        </p:nvSpPr>
        <p:spPr>
          <a:xfrm>
            <a:off x="1079500" y="3011201"/>
            <a:ext cx="5308600" cy="432528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r>
              <a:rPr lang="en-US" sz="12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Policajta</a:t>
            </a:r>
            <a:r>
              <a:rPr lang="en-US" sz="120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ste </a:t>
            </a:r>
            <a:r>
              <a:rPr lang="en-US" sz="12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uz</a:t>
            </a:r>
            <a:r>
              <a:rPr lang="en-US" sz="120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̌ hrali, no v </a:t>
            </a:r>
            <a:r>
              <a:rPr lang="en-US" sz="12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postave</a:t>
            </a:r>
            <a:r>
              <a:rPr lang="en-US" sz="120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vyšetrovateľa</a:t>
            </a:r>
            <a:r>
              <a:rPr lang="en-US" sz="120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ste </a:t>
            </a:r>
            <a:r>
              <a:rPr lang="en-US" sz="12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prvýkrát</a:t>
            </a:r>
            <a:r>
              <a:rPr lang="en-US" sz="120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Áno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vyšetrovateľa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som si zahral po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prvýkrát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musím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povedat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̌,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že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som sa v tejto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úlohe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cítil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naozaj dobre.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Kriminálne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prípady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ma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vždy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zaujímali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veľa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som ich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čítal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v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knihách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bavi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́ ma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premýšľat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̌ nad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tým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ako sa k ich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vyriešeniu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dopracovat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̌. Moja postava,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operatívec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Ledecký, je presne ten typ,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ktory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́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musi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́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zbierat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̌ stopy a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skladat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̌ ich do celku. Dokonca aj v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reálnom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živote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ma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často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fascinuje, keď sa stane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nejaky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́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zločin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vždy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sa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zamýšľam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nad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tým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čo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mu mohlo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predchádzat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̌. Dá sa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povedat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̌,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že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mám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na to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taku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́„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malu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́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úchylku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“,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takže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som sa na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túto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rolu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veľmi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tešil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endParaRPr lang="en-US" sz="12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Čo</a:t>
            </a:r>
            <a:r>
              <a:rPr lang="en-US" sz="120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vás</a:t>
            </a:r>
            <a:r>
              <a:rPr lang="en-US" sz="120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najviac zaujalo na </a:t>
            </a:r>
            <a:r>
              <a:rPr lang="en-US" sz="12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postave</a:t>
            </a:r>
            <a:r>
              <a:rPr lang="en-US" sz="120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Ledeckého</a:t>
            </a:r>
            <a:r>
              <a:rPr lang="en-US" sz="120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12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prečo</a:t>
            </a:r>
            <a:r>
              <a:rPr lang="en-US" sz="120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ste sa rozhodli </a:t>
            </a:r>
            <a:r>
              <a:rPr lang="en-US" sz="12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prijat</a:t>
            </a:r>
            <a:r>
              <a:rPr lang="en-US" sz="120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̌ </a:t>
            </a:r>
            <a:r>
              <a:rPr lang="en-US" sz="12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túto</a:t>
            </a:r>
            <a:r>
              <a:rPr lang="en-US" sz="120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rolu</a:t>
            </a:r>
            <a:r>
              <a:rPr lang="en-US" sz="120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Keď som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začal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čítat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̌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knihy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Vaša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Neuera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hned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̌ mi utkvel v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pamäti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Majchrák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On a Ledecký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su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́ v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podstate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dvaja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operatívci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vyšetrovatelia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ale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úplne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rozdielne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povahy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Majchrák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je typický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mačo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extrovert,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zatial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̌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čo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Ledecký je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skôr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introvert,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hĺbavy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́ a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všetko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rieši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s chladnou hlavou.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Keďže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ja som v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súkromi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́ trochu extrovert, zaujala ma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táto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postava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práve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tým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že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je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mojím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protikladom.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Páči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sa mi jeho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stoicka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́ povaha a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premysleny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́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prístup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k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riešeniu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vecí. </a:t>
            </a:r>
          </a:p>
          <a:p>
            <a:endParaRPr lang="en-US" sz="12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*Ak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máte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záujem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aj o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zvyšnu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́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čast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̌ rozhovoru,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prosím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kontaktujte ma.* 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algn="just">
              <a:lnSpc>
                <a:spcPts val="2130"/>
              </a:lnSpc>
              <a:spcBef>
                <a:spcPts val="100"/>
              </a:spcBef>
            </a:pP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4693"/>
            <a:ext cx="10692003" cy="7545311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120155" y="2936742"/>
            <a:ext cx="5607685" cy="396557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r>
              <a:rPr lang="en-US" sz="12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Hráte</a:t>
            </a:r>
            <a:r>
              <a:rPr lang="en-US" sz="120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postavu</a:t>
            </a:r>
            <a:r>
              <a:rPr lang="en-US" sz="120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vyšetrovateľa</a:t>
            </a:r>
            <a:r>
              <a:rPr lang="en-US" sz="120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prvýkrát</a:t>
            </a:r>
            <a:r>
              <a:rPr lang="en-US" sz="120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Nie,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uz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̌ som v minulosti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stvárňoval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podobné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postavy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Kriminálny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žáner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je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veľmi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populárny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 mal som v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ňom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uz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̌ viacero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hereckých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príležitosti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́. Rozdiel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však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vždy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spočíva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v samotnom charaktere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postavy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Pre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mňa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je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dôležite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́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riešit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̌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predovšetkým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konkrétny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charakter a jeho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hĺbku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nie iba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žáner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ako taký. 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Pripravovali ste sa nejako </a:t>
            </a:r>
            <a:r>
              <a:rPr lang="en-US" sz="12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špecificky</a:t>
            </a:r>
            <a:r>
              <a:rPr lang="en-US" sz="120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na </a:t>
            </a:r>
            <a:r>
              <a:rPr lang="en-US" sz="12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postavu</a:t>
            </a:r>
            <a:r>
              <a:rPr lang="en-US" sz="120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Machráka</a:t>
            </a:r>
            <a:r>
              <a:rPr lang="en-US" sz="120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Väčšina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prípravy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spočívala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v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konzultáciách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s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autorom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knižnej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predlohy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Stretnutia s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ním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boli nesmierne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inšpiratívne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dôležite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́,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pretože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on dal tejto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postave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dušu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Mojou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úlohou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bolo ju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nájst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̌ a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preniest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̌ na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obrazovku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Je to podobné, ako keď sa v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Čechách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hovorí o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Marešovi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u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nás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máme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Neuera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autori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s obrovskou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skúsenosťou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ktori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́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pracuju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́ s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realitou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 my sa ju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snažíme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pretavit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̌ do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hraného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sveta. 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 tomto projekte sme sa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snažili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zachytit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̌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špinu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reality tak, aby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divák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nevidel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len dramatický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príbeh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ale mal pocit,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že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sleduje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niečo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čo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sa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skutočne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mohlo stať. To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dáva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hereckej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práci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úplne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iny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́ rozmer –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vyžaduje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si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inu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́ mieru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prežívania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aj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prispôsobenia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sa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žánru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endParaRPr lang="en-US" sz="12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*Ak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máte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záujem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aj o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zvyšnu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́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čast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̌ rozhovoru,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prosím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kontaktujte ma.* 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algn="just">
              <a:lnSpc>
                <a:spcPts val="2240"/>
              </a:lnSpc>
              <a:spcBef>
                <a:spcPts val="100"/>
              </a:spcBef>
            </a:pP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102799" y="1995642"/>
            <a:ext cx="8486404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3180">
              <a:lnSpc>
                <a:spcPct val="100000"/>
              </a:lnSpc>
              <a:spcBef>
                <a:spcPts val="100"/>
              </a:spcBef>
            </a:pPr>
            <a:r>
              <a:rPr lang="sk-SK" sz="1800" b="1" dirty="0">
                <a:latin typeface="Arial" panose="020B0604020202020204" pitchFamily="34" charset="0"/>
                <a:cs typeface="Arial" panose="020B0604020202020204" pitchFamily="34" charset="0"/>
              </a:rPr>
              <a:t>FRANTIŠEK MACHRÁK – STARŠÍ INŠPEKTOR</a:t>
            </a:r>
            <a:br>
              <a:rPr lang="sk-SK" sz="1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k-SK" sz="1800" b="1" dirty="0">
                <a:latin typeface="Arial" panose="020B0604020202020204" pitchFamily="34" charset="0"/>
                <a:cs typeface="Arial" panose="020B0604020202020204" pitchFamily="34" charset="0"/>
              </a:rPr>
              <a:t>MARKO IGONDA</a:t>
            </a:r>
            <a:endParaRPr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5176"/>
            <a:ext cx="10692003" cy="7544828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009073" y="3429862"/>
            <a:ext cx="5308600" cy="30326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r>
              <a:rPr lang="en-US" sz="12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Hráte</a:t>
            </a:r>
            <a:r>
              <a:rPr lang="en-US" sz="120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postavu</a:t>
            </a:r>
            <a:r>
              <a:rPr lang="en-US" sz="120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vyšetrovateľa</a:t>
            </a:r>
            <a:r>
              <a:rPr lang="en-US" sz="120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prvýkrát</a:t>
            </a:r>
            <a:r>
              <a:rPr lang="en-US" sz="120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Áno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je to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úplne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prvýkrát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čo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hrám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vyšetrovateľa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a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mám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z toho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obrovsku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́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radost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̌. Je to pre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mňa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nová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skúsenost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̌ a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veľka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́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výzva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ktoru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́ si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užívam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Pripravovali ste sa nejako </a:t>
            </a:r>
            <a:r>
              <a:rPr lang="en-US" sz="12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špecificky</a:t>
            </a:r>
            <a:r>
              <a:rPr lang="en-US" sz="120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na </a:t>
            </a:r>
            <a:r>
              <a:rPr lang="en-US" sz="12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postavu</a:t>
            </a:r>
            <a:r>
              <a:rPr lang="en-US" sz="120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Korca? 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Ak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môžem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považovat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̌ za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špecificku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́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prípravu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to,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že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sme boli na strelnici a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učili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sa, ako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správne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držat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̌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zbran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̌, ako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mierit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̌,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pohybovat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̌ sa so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zbraňou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či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ako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správne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bežat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̌, tak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áno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Bola to moja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úplne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prva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́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skúsenost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̌ so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zbraňou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musím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povedat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̌,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že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ma prekvapilo, keď som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hned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̌ na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prvýkrát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trafil 15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rán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presne do stredu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terča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Celé ma to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veľmi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bavilo a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určite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si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ešte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pôjdem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zastrieľat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̌. </a:t>
            </a:r>
          </a:p>
          <a:p>
            <a:endParaRPr lang="en-US" sz="12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2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*Ak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máte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záujem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aj o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zvyšnu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́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čast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̌ rozhovoru,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prosím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kontaktujte ma.* 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algn="just">
              <a:lnSpc>
                <a:spcPts val="2130"/>
              </a:lnSpc>
              <a:spcBef>
                <a:spcPts val="100"/>
              </a:spcBef>
            </a:pP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003300" y="2183700"/>
            <a:ext cx="8586601" cy="8438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sk-SK" sz="1800" b="1" dirty="0">
                <a:latin typeface="Arial" panose="020B0604020202020204" pitchFamily="34" charset="0"/>
                <a:cs typeface="Arial" panose="020B0604020202020204" pitchFamily="34" charset="0"/>
              </a:rPr>
              <a:t>JAKUB KOREC – MLADŠÍ INŠPEKTOR</a:t>
            </a:r>
            <a:br>
              <a:rPr lang="sk-SK" sz="1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k-SK" sz="1800" b="1" dirty="0">
                <a:latin typeface="Arial" panose="020B0604020202020204" pitchFamily="34" charset="0"/>
                <a:cs typeface="Arial" panose="020B0604020202020204" pitchFamily="34" charset="0"/>
              </a:rPr>
              <a:t>LADISLAV BÉDI</a:t>
            </a:r>
            <a:br>
              <a:rPr lang="sk-SK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23825"/>
            <a:ext cx="10692003" cy="7545311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101353" y="3400425"/>
            <a:ext cx="5090795" cy="30326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Hrali ste </a:t>
            </a:r>
            <a:r>
              <a:rPr lang="en-US" sz="12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uz</a:t>
            </a:r>
            <a:r>
              <a:rPr lang="en-US" sz="120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̌ niekedy </a:t>
            </a:r>
            <a:r>
              <a:rPr lang="en-US" sz="12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policajtku</a:t>
            </a:r>
            <a:r>
              <a:rPr lang="en-US" sz="120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resp. </a:t>
            </a:r>
            <a:r>
              <a:rPr lang="en-US" sz="12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vyšetrovateľku</a:t>
            </a:r>
            <a:r>
              <a:rPr lang="en-US" sz="120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? Ako sa v tejto roli </a:t>
            </a:r>
            <a:r>
              <a:rPr lang="en-US" sz="12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cítite</a:t>
            </a:r>
            <a:r>
              <a:rPr lang="en-US" sz="120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Nie, je to pre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mňa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úplne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nová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skúsenost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̌. Doteraz som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hrávala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dramaticke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́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postavy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často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v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historických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projektoch,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takže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policajtka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je pre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mňa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veľka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́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výzva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Trochu som sa toho na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začiatku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obávala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ale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cítim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sa v tejto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úlohe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dobre. 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Jedina</a:t>
            </a:r>
            <a:r>
              <a:rPr lang="en-US" sz="120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́ </a:t>
            </a:r>
            <a:r>
              <a:rPr lang="en-US" sz="12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žena</a:t>
            </a:r>
            <a:r>
              <a:rPr lang="en-US" sz="120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v </a:t>
            </a:r>
            <a:r>
              <a:rPr lang="en-US" sz="12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mužskom</a:t>
            </a:r>
            <a:r>
              <a:rPr lang="en-US" sz="120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kolektíve</a:t>
            </a:r>
            <a:r>
              <a:rPr lang="en-US" sz="120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vyšetrovateľov</a:t>
            </a:r>
            <a:r>
              <a:rPr lang="en-US" sz="120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Prijali </a:t>
            </a:r>
            <a:r>
              <a:rPr lang="en-US" sz="12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vás</a:t>
            </a:r>
            <a:r>
              <a:rPr lang="en-US" sz="120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medzi seba? 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To by ste sa museli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spýtat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̌ ich! (smiech) Ale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myslím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si,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že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áno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Či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uz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̌ je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žena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v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kolektíve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mužov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alebo naopak,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vždy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prináša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dynamiku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 trochu to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cele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́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okoreni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́. </a:t>
            </a:r>
          </a:p>
          <a:p>
            <a:endParaRPr lang="en-US" sz="12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2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*Ak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máte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záujem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aj o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zvyšnu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́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čast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̌ rozhovoru,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prosím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kontaktujte ma.* 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algn="just">
              <a:lnSpc>
                <a:spcPts val="2130"/>
              </a:lnSpc>
              <a:spcBef>
                <a:spcPts val="100"/>
              </a:spcBef>
            </a:pP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object 4">
            <a:extLst>
              <a:ext uri="{FF2B5EF4-FFF2-40B4-BE49-F238E27FC236}">
                <a16:creationId xmlns:a16="http://schemas.microsoft.com/office/drawing/2014/main" id="{C57B4028-AE4F-91CC-42DF-F691449463A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03497" y="2183700"/>
            <a:ext cx="8486404" cy="8438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sk-SK" sz="1800" b="1" dirty="0">
                <a:latin typeface="Arial" panose="020B0604020202020204" pitchFamily="34" charset="0"/>
                <a:cs typeface="Arial" panose="020B0604020202020204" pitchFamily="34" charset="0"/>
              </a:rPr>
              <a:t>JANA NOVOTNÁ – MLADŠIA INŠPEKTORKA </a:t>
            </a:r>
            <a:br>
              <a:rPr lang="sk-SK" sz="1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k-SK" sz="1800" b="1" dirty="0">
                <a:latin typeface="Arial" panose="020B0604020202020204" pitchFamily="34" charset="0"/>
                <a:cs typeface="Arial" panose="020B0604020202020204" pitchFamily="34" charset="0"/>
              </a:rPr>
              <a:t>JANA KVANTÍKOVÁ</a:t>
            </a:r>
            <a:br>
              <a:rPr lang="sk-SK" sz="1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97" y="41226"/>
            <a:ext cx="10692003" cy="7544828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113153" y="2314234"/>
            <a:ext cx="7162800" cy="524861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r>
              <a:rPr lang="en-US" sz="12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Čo</a:t>
            </a:r>
            <a:r>
              <a:rPr lang="en-US" sz="120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vás</a:t>
            </a:r>
            <a:r>
              <a:rPr lang="en-US" sz="120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inšpirovalo</a:t>
            </a:r>
            <a:r>
              <a:rPr lang="en-US" sz="120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k </a:t>
            </a:r>
            <a:r>
              <a:rPr lang="en-US" sz="12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adaptácii</a:t>
            </a:r>
            <a:r>
              <a:rPr lang="en-US" sz="120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kníh</a:t>
            </a:r>
            <a:r>
              <a:rPr lang="en-US" sz="120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Václava</a:t>
            </a:r>
            <a:r>
              <a:rPr lang="en-US" sz="120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Neuera</a:t>
            </a:r>
            <a:r>
              <a:rPr lang="en-US" sz="120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knihami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Václava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Neuera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som sa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prvýkrát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stretol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približne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pred desiatimi rokmi.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Uz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̌ vtedy ma zaujalo,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že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jeho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príbehy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vychádzaju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́ zo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skutočných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udalostí a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maju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́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silny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́ realistický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základ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Keďže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sám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dlhe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́ roky pracoval ako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operatívec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na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oddeleni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́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vrážd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jeho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literárny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štýl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je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veľmi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úderny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́ a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priamočiary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bez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zbytočného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balastu. Texty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su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́ koncentrované na podstatné fakty,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čo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je pri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adaptácii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televízneho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seriálu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veľka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́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výhoda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Ďalším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dôležitým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aspektom bola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osobna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́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spolupráca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s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Václavom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Neuerom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Napriek tomu,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že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nám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poskytol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voľnu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́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ruku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pri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adaptácii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bol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veľmi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nápomocny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́ pri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konzultáciách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pomáhal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dotvárat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̌ detaily.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Často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sme sa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inšpirovali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aj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prípadmi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ktore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́ v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knihách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priamo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neboli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ale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ktore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́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skutočne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zažil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Tento druh otvorenej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spolupráce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bol pre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cely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́ projekt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neoceniteľny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́. 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Spolupracovali ste s </a:t>
            </a:r>
            <a:r>
              <a:rPr lang="en-US" sz="12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Václavom</a:t>
            </a:r>
            <a:r>
              <a:rPr lang="en-US" sz="120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Neuerom</a:t>
            </a:r>
            <a:r>
              <a:rPr lang="en-US" sz="120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pri </a:t>
            </a:r>
            <a:r>
              <a:rPr lang="en-US" sz="12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adaptácii</a:t>
            </a:r>
            <a:r>
              <a:rPr lang="en-US" sz="120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kníh</a:t>
            </a:r>
            <a:r>
              <a:rPr lang="en-US" sz="120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na </a:t>
            </a:r>
            <a:r>
              <a:rPr lang="en-US" sz="12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seriál</a:t>
            </a:r>
            <a:r>
              <a:rPr lang="en-US" sz="120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12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Stretávali</a:t>
            </a:r>
            <a:r>
              <a:rPr lang="en-US" sz="120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ste sa aj na </a:t>
            </a:r>
            <a:r>
              <a:rPr lang="en-US" sz="12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pľaci</a:t>
            </a:r>
            <a:r>
              <a:rPr lang="en-US" sz="120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? Ak </a:t>
            </a:r>
            <a:r>
              <a:rPr lang="en-US" sz="12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áno</a:t>
            </a:r>
            <a:r>
              <a:rPr lang="en-US" sz="120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ako </a:t>
            </a:r>
            <a:r>
              <a:rPr lang="en-US" sz="12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spolupráca</a:t>
            </a:r>
            <a:r>
              <a:rPr lang="en-US" sz="120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vyzerala? 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Áno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spolupráca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s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Václavom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Neuerom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bola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intenzívna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veľmi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prínosna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́. Aj keď sme mali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voľnu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́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ruku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vždy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bol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ochotny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́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konzultovat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̌ detaily a poskytoval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nám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cenné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informácie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z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praxe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Osobitne si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cením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jeho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ochotu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delit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̌ sa nielen o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profesionálne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ale aj o osobné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skúsenosti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kriminalistov.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Práve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vďaka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tomu sme mohli do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seriálu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zakomponovat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̌ aj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témy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ako je vyhorenie,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problémy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s alkoholom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či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osobné zlyhania,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ktore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́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su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́ v tomto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povolani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́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realitou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Takéto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detaily robia z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príbehu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autenticku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́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drámu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ktora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́ presahuje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klasicku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́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kriminálku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No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jedným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z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nadôležitejších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prínosov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bolo jeho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schválenie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humoru,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ktory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́ sme so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scénaristom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do projektu implikovali,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keďže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sme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cítili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že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je v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knihách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prítomny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́ iba v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pozadi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́. Potreba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humornejších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situácii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či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dialógov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bola jasná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práve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pri osobnom styku s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vraždármi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autorom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samotným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Ak je v tomto zmysle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nejaka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́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výzva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pre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televízne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vysielanie, tak je to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jeho“nekorektnost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̌”,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keďže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predsa len ide o humor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ľudi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́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stretávajucich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sa denno denne so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smrťou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endParaRPr lang="en-US" sz="12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*Ak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máte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záujem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aj o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zvyšnu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́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čast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̌ rozhovoru,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prosím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kontaktujte ma.* 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algn="just">
              <a:lnSpc>
                <a:spcPts val="2130"/>
              </a:lnSpc>
              <a:spcBef>
                <a:spcPts val="100"/>
              </a:spcBef>
            </a:pP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089567" y="1602622"/>
            <a:ext cx="3011805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sk-SK" sz="1800" b="1" dirty="0">
                <a:latin typeface="Arial" panose="020B0604020202020204" pitchFamily="34" charset="0"/>
                <a:cs typeface="Arial" panose="020B0604020202020204" pitchFamily="34" charset="0"/>
              </a:rPr>
              <a:t>MICHAL KOLLÁR – PRODUCENT A REŽISÉR</a:t>
            </a:r>
            <a:endParaRPr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4693"/>
            <a:ext cx="10692003" cy="7545311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097911" y="2664750"/>
            <a:ext cx="5888990" cy="30326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r>
              <a:rPr lang="en-US" sz="12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Prečo</a:t>
            </a:r>
            <a:r>
              <a:rPr lang="en-US" sz="120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ste sa rozhodli </a:t>
            </a:r>
            <a:r>
              <a:rPr lang="en-US" sz="12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práve</a:t>
            </a:r>
            <a:r>
              <a:rPr lang="en-US" sz="120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pre </a:t>
            </a:r>
            <a:r>
              <a:rPr lang="en-US" sz="12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adaptáciu</a:t>
            </a:r>
            <a:r>
              <a:rPr lang="en-US" sz="120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kníh</a:t>
            </a:r>
            <a:r>
              <a:rPr lang="en-US" sz="120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Václava</a:t>
            </a:r>
            <a:r>
              <a:rPr lang="en-US" sz="120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Neuera</a:t>
            </a:r>
            <a:r>
              <a:rPr lang="en-US" sz="120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na </a:t>
            </a:r>
            <a:r>
              <a:rPr lang="en-US" sz="12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televízny</a:t>
            </a:r>
            <a:r>
              <a:rPr lang="en-US" sz="120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seriál</a:t>
            </a:r>
            <a:r>
              <a:rPr lang="en-US" sz="120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Jeho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knihy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su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́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čítave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́ a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zároven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̌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vychádzaju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́ z jeho osobnej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skúsenosti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starého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vraždára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ktory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́ vie. Je to pre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mňa„atraktívna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pravdivost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̌“.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Zároven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̌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súhlasil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s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našou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podmienkou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že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buď sa dohodneme a berieme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všetky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knihy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alebo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žiadnu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Pochopil, keď sme vysvetlili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prečo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a dal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nám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svoju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dôveru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Vyskytli sa </a:t>
            </a:r>
            <a:r>
              <a:rPr lang="en-US" sz="12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počas</a:t>
            </a:r>
            <a:r>
              <a:rPr lang="en-US" sz="120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nakrúcania</a:t>
            </a:r>
            <a:r>
              <a:rPr lang="en-US" sz="120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nejake</a:t>
            </a:r>
            <a:r>
              <a:rPr lang="en-US" sz="120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́ </a:t>
            </a:r>
            <a:r>
              <a:rPr lang="en-US" sz="12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nečakane</a:t>
            </a:r>
            <a:r>
              <a:rPr lang="en-US" sz="120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́ udalosti, </a:t>
            </a:r>
            <a:r>
              <a:rPr lang="en-US" sz="12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ktorým</a:t>
            </a:r>
            <a:r>
              <a:rPr lang="en-US" sz="120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ste museli </a:t>
            </a:r>
            <a:r>
              <a:rPr lang="en-US" sz="12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čelit</a:t>
            </a:r>
            <a:r>
              <a:rPr lang="en-US" sz="120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̌? 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Áno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Asi dva dni pred prvou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začiatkom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nakrúcania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si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hlavny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́ herec v divadle zlomil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nohu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Iny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́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hlavny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́ herec uprostred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natáčania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ochorel na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čierny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kašel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̌.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Nakrúcanie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sme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rušili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kvôli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záplavám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bolo toho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veľa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V minulosti sme v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najväčšej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korone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nakrútili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dva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veľke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́ projekty, ale toto bolo v istom zmysle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náročnejšie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No aj tak sme za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pár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mesiacov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dokázali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sfilmovat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̌ osem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kníh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ôsmych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filmov. </a:t>
            </a:r>
          </a:p>
          <a:p>
            <a:endParaRPr lang="en-US" sz="12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*Ak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máte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záujem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aj o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zvyšnu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́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čast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̌ rozhovoru,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prosím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kontaktujte ma.* 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algn="just">
              <a:lnSpc>
                <a:spcPts val="2130"/>
              </a:lnSpc>
              <a:spcBef>
                <a:spcPts val="100"/>
              </a:spcBef>
            </a:pP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098481" y="1771880"/>
            <a:ext cx="2360295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sk-SK" sz="1800" b="1" dirty="0">
                <a:latin typeface="Arial" panose="020B0604020202020204" pitchFamily="34" charset="0"/>
                <a:cs typeface="Arial" panose="020B0604020202020204" pitchFamily="34" charset="0"/>
              </a:rPr>
              <a:t>JANA KLUKOVÁ</a:t>
            </a:r>
            <a:br>
              <a:rPr lang="sk-SK" sz="1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k-SK" sz="1800" b="1" dirty="0">
                <a:latin typeface="Arial" panose="020B0604020202020204" pitchFamily="34" charset="0"/>
                <a:cs typeface="Arial" panose="020B0604020202020204" pitchFamily="34" charset="0"/>
              </a:rPr>
              <a:t>PRODUCENTKA</a:t>
            </a:r>
            <a:endParaRPr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749" y="14693"/>
            <a:ext cx="10687253" cy="7545311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1167571" y="2002092"/>
            <a:ext cx="6566534" cy="543328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Aký je to pocit, keď </a:t>
            </a:r>
            <a:r>
              <a:rPr lang="en-US" sz="12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su</a:t>
            </a:r>
            <a:r>
              <a:rPr lang="en-US" sz="120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́ </a:t>
            </a:r>
            <a:r>
              <a:rPr lang="en-US" sz="12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vaše</a:t>
            </a:r>
            <a:r>
              <a:rPr lang="en-US" sz="120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knihy</a:t>
            </a:r>
            <a:r>
              <a:rPr lang="en-US" sz="120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adaptovane</a:t>
            </a:r>
            <a:r>
              <a:rPr lang="en-US" sz="120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́ na </a:t>
            </a:r>
            <a:r>
              <a:rPr lang="en-US" sz="12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televízny</a:t>
            </a:r>
            <a:r>
              <a:rPr lang="en-US" sz="120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seriál</a:t>
            </a:r>
            <a:r>
              <a:rPr lang="en-US" sz="120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Príjemny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́.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Predpokladám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že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by sa na svete asi len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veľmi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ťažko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hľadal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autor,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ktory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́ by sa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nepotešil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tomu,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že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ho osloví niekto z filmovej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či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televíznej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branže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oznámi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mu,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že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by chcel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podľa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jeho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knihy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natočit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̌ film,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prípadne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seriál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Ja,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pochopiteľne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nie som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výnimkou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Dodnes sa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pamätám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na ten pocit,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ktory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́ som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zažíval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keď mi zhruba pred tromi rokmi zavolal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režisér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M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ichal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Kollár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 informoval ma o svojom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zámere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natočit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̌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kriminálny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seriál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v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rámci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ktorého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by ako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predlohy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k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jednotlivým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epizódam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využil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moje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príbehy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Bolo to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niečo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nad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čím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som dovtedy vlastne ani nikdy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neuvažoval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Prekvapil ma. Samozrejme, v tom dobrom slova zmysle.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Ešte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aj teraz si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živo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vybavujem, ako som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ešte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nejaky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́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čas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po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skončeni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́ hovoru pozeral na displej a ako prvé mi hlavou preletela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myšlienka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či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som sa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práve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nestal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obeťou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nejakého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podareného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kanadského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žartíka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niektorého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z mojich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veselých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priateľov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Našťastie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nie. 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Máte</a:t>
            </a:r>
            <a:r>
              <a:rPr lang="en-US" sz="120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za sebou </a:t>
            </a:r>
            <a:r>
              <a:rPr lang="en-US" sz="12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niekoľko</a:t>
            </a:r>
            <a:r>
              <a:rPr lang="en-US" sz="120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úspešných</a:t>
            </a:r>
            <a:r>
              <a:rPr lang="en-US" sz="120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knižných</a:t>
            </a:r>
            <a:r>
              <a:rPr lang="en-US" sz="120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titulov? Mysleli ste si, </a:t>
            </a:r>
            <a:r>
              <a:rPr lang="en-US" sz="12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že</a:t>
            </a:r>
            <a:r>
              <a:rPr lang="en-US" sz="120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by mohli byť </a:t>
            </a:r>
            <a:r>
              <a:rPr lang="en-US" sz="12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práve</a:t>
            </a:r>
            <a:r>
              <a:rPr lang="en-US" sz="120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vaše</a:t>
            </a:r>
            <a:r>
              <a:rPr lang="en-US" sz="120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knihy</a:t>
            </a:r>
            <a:r>
              <a:rPr lang="en-US" sz="120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seriálovo</a:t>
            </a:r>
            <a:r>
              <a:rPr lang="en-US" sz="120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spracované? 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Nie, a ak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mám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povedat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̌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pravdu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v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čase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keď som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začínal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s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písaním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som nad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niečím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takým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vôbec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neuvažoval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Nemal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som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plán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ani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žiadnu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vysnívanu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́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predstavu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akým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smerom,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prípadne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kam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az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̌ by sa mala moja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prípadna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́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pisateľska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́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kariéra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uberat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̌.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Písanie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nie je moje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živobytie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ale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koníče,k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 tak som iba jednoducho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písal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 ostatné plynulo krok za krokom.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Prvu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́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knihu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sme si s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mojím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spoločníkom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kamarátom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M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ichalom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Nemcom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v malom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náklade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vydali sami v jeho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nakladateľstve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potom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prišla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spolupráca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s Ikarom a dnes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hovoríme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dokonca o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sfilmovanom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seriáli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Každa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́ z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týchto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udalostí pre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mňa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znamenala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významny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́ posun.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Uvidím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kam to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všetko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ešte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pôjde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no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povedane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́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športovou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terminológiou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nepozerám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ďaleko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pred seba, ale idem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zápas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od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zápasu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Som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rád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že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sa veci dejú tak, ako sa dejú. </a:t>
            </a:r>
          </a:p>
          <a:p>
            <a:endParaRPr lang="en-US" sz="12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*Ak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máte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záujem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aj o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zvyšnu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́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čast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̌ rozhovoru,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prosím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kontaktujte ma.* 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algn="just">
              <a:lnSpc>
                <a:spcPts val="2130"/>
              </a:lnSpc>
              <a:spcBef>
                <a:spcPts val="100"/>
              </a:spcBef>
            </a:pP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166060" y="1463819"/>
            <a:ext cx="2428039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sk-SK" sz="1800" b="1" dirty="0">
                <a:latin typeface="Arial" panose="020B0604020202020204" pitchFamily="34" charset="0"/>
                <a:cs typeface="Arial" panose="020B0604020202020204" pitchFamily="34" charset="0"/>
              </a:rPr>
              <a:t>VÁCLAV NEUER </a:t>
            </a:r>
            <a:br>
              <a:rPr lang="sk-SK" sz="1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k-SK" sz="1800" b="1" dirty="0">
                <a:latin typeface="Arial" panose="020B0604020202020204" pitchFamily="34" charset="0"/>
                <a:cs typeface="Arial" panose="020B0604020202020204" pitchFamily="34" charset="0"/>
              </a:rPr>
              <a:t>AUTOR KNÍH</a:t>
            </a:r>
            <a:endParaRPr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00025"/>
            <a:ext cx="10692003" cy="7559032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2808610" y="3285857"/>
            <a:ext cx="2309490" cy="1187505"/>
          </a:xfrm>
          <a:prstGeom prst="rect">
            <a:avLst/>
          </a:prstGeom>
        </p:spPr>
        <p:txBody>
          <a:bodyPr vert="horz" wrap="square" lIns="0" tIns="78740" rIns="0" bIns="0" rtlCol="0">
            <a:spAutoFit/>
          </a:bodyPr>
          <a:lstStyle/>
          <a:p>
            <a:r>
              <a:rPr lang="en-US" b="1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LUCIA TUHELOVÁ </a:t>
            </a:r>
          </a:p>
          <a:p>
            <a:endParaRPr lang="en-US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Hovorkyňa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JOJ Group </a:t>
            </a:r>
          </a:p>
          <a:p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 filmovej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série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NEUER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tuhelova@joj.sk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200025"/>
            <a:ext cx="10692003" cy="755951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161934" y="1778577"/>
            <a:ext cx="4718166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ZÁKLADNÉ INFORMÁCIE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150507" y="2597858"/>
            <a:ext cx="5567793" cy="152092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r>
              <a:rPr lang="en-US" sz="14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Počet</a:t>
            </a:r>
            <a:r>
              <a:rPr lang="en-US" sz="14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časti</a:t>
            </a:r>
            <a:r>
              <a:rPr lang="en-US" sz="14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́: 8</a:t>
            </a:r>
            <a:br>
              <a:rPr lang="en-US" sz="14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Minutáz</a:t>
            </a:r>
            <a:r>
              <a:rPr lang="en-US" sz="14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̌: 60</a:t>
            </a:r>
            <a:br>
              <a:rPr lang="en-US" sz="14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Žáner</a:t>
            </a:r>
            <a:r>
              <a:rPr lang="en-US" sz="14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kriminálna</a:t>
            </a:r>
            <a:r>
              <a:rPr lang="en-US" sz="14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filmova</a:t>
            </a:r>
            <a:r>
              <a:rPr lang="en-US" sz="14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́ </a:t>
            </a:r>
            <a:r>
              <a:rPr lang="en-US" sz="14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séria</a:t>
            </a:r>
            <a:br>
              <a:rPr lang="en-US" sz="14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Réžia</a:t>
            </a:r>
            <a:r>
              <a:rPr lang="en-US" sz="14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: Michal </a:t>
            </a:r>
            <a:r>
              <a:rPr lang="en-US" sz="14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Kollár</a:t>
            </a:r>
            <a:br>
              <a:rPr lang="en-US" sz="14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Producenti</a:t>
            </a:r>
            <a:r>
              <a:rPr lang="en-US" sz="14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KFS production: Jana </a:t>
            </a:r>
            <a:r>
              <a:rPr lang="en-US" sz="14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Klukova</a:t>
            </a:r>
            <a:r>
              <a:rPr lang="en-US" sz="14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́ a Michal </a:t>
            </a:r>
            <a:r>
              <a:rPr lang="en-US" sz="14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Kollár</a:t>
            </a:r>
            <a:r>
              <a:rPr lang="en-US" sz="14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14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Scenár</a:t>
            </a:r>
            <a:r>
              <a:rPr lang="en-US" sz="14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Lukás</a:t>
            </a:r>
            <a:r>
              <a:rPr lang="en-US" sz="14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̌ Sigmund</a:t>
            </a:r>
            <a:br>
              <a:rPr lang="en-US" sz="14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Hlavna</a:t>
            </a:r>
            <a:r>
              <a:rPr lang="en-US" sz="14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́ kamera: Ivan Finta 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491"/>
            <a:ext cx="10692003" cy="755903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-12622" y="200025"/>
            <a:ext cx="10692003" cy="755903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145668" y="1750839"/>
            <a:ext cx="2600831" cy="55143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sk-SK" sz="3500" dirty="0">
                <a:latin typeface="Arial" panose="020B0604020202020204" pitchFamily="34" charset="0"/>
                <a:cs typeface="Arial" panose="020B0604020202020204" pitchFamily="34" charset="0"/>
              </a:rPr>
              <a:t>ANOTÁCIA</a:t>
            </a:r>
            <a:endParaRPr sz="3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45666" y="2499644"/>
            <a:ext cx="5496434" cy="13183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spcBef>
                <a:spcPts val="100"/>
              </a:spcBef>
            </a:pPr>
            <a:r>
              <a:rPr lang="en-US" sz="14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Operatívci</a:t>
            </a:r>
            <a:r>
              <a:rPr lang="en-US" sz="14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z </a:t>
            </a:r>
            <a:r>
              <a:rPr lang="en-US" sz="14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krajského</a:t>
            </a:r>
            <a:r>
              <a:rPr lang="en-US" sz="14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oddelenia </a:t>
            </a:r>
            <a:r>
              <a:rPr lang="en-US" sz="14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vrážd</a:t>
            </a:r>
            <a:r>
              <a:rPr lang="en-US" sz="14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v </a:t>
            </a:r>
            <a:r>
              <a:rPr lang="en-US" sz="14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Bratislave</a:t>
            </a:r>
            <a:r>
              <a:rPr lang="en-US" sz="14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odhaľuju</a:t>
            </a:r>
            <a:r>
              <a:rPr lang="en-US" sz="14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́ </a:t>
            </a:r>
            <a:r>
              <a:rPr lang="en-US" sz="14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najťažšie</a:t>
            </a:r>
            <a:r>
              <a:rPr lang="en-US" sz="14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zločiny</a:t>
            </a:r>
            <a:r>
              <a:rPr lang="en-US" sz="14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14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často</a:t>
            </a:r>
            <a:r>
              <a:rPr lang="en-US" sz="14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musia </a:t>
            </a:r>
            <a:r>
              <a:rPr lang="en-US" sz="14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íst</a:t>
            </a:r>
            <a:r>
              <a:rPr lang="en-US" sz="14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̌ na hranicu svojich </a:t>
            </a:r>
            <a:r>
              <a:rPr lang="en-US" sz="14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psychických</a:t>
            </a:r>
            <a:r>
              <a:rPr lang="en-US" sz="14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14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fyzických</a:t>
            </a:r>
            <a:r>
              <a:rPr lang="en-US" sz="14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možnosti</a:t>
            </a:r>
            <a:r>
              <a:rPr lang="en-US" sz="14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́. </a:t>
            </a:r>
            <a:r>
              <a:rPr lang="en-US" sz="14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Nerovny</a:t>
            </a:r>
            <a:r>
              <a:rPr lang="en-US" sz="14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́ boj so zlom </a:t>
            </a:r>
            <a:r>
              <a:rPr lang="en-US" sz="14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zvádzaju</a:t>
            </a:r>
            <a:r>
              <a:rPr lang="en-US" sz="14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́ nielen v uliciach </a:t>
            </a:r>
            <a:r>
              <a:rPr lang="en-US" sz="14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veľkomesta</a:t>
            </a:r>
            <a:r>
              <a:rPr lang="en-US" sz="14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ale aj vo svojom vlastnom </a:t>
            </a:r>
            <a:r>
              <a:rPr lang="en-US" sz="14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vnútri</a:t>
            </a:r>
            <a:r>
              <a:rPr lang="en-US" sz="14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keď im </a:t>
            </a:r>
            <a:r>
              <a:rPr lang="en-US" sz="14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každodenny</a:t>
            </a:r>
            <a:r>
              <a:rPr lang="en-US" sz="14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́ kontakt s </a:t>
            </a:r>
            <a:r>
              <a:rPr lang="en-US" sz="14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násilím</a:t>
            </a:r>
            <a:r>
              <a:rPr lang="en-US" sz="14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 so </a:t>
            </a:r>
            <a:r>
              <a:rPr lang="en-US" sz="14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smrťou</a:t>
            </a:r>
            <a:r>
              <a:rPr lang="en-US" sz="14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kontaminuje ich osobné </a:t>
            </a:r>
            <a:r>
              <a:rPr lang="en-US" sz="14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životy</a:t>
            </a:r>
            <a:r>
              <a:rPr lang="en-US" sz="14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8267"/>
            <a:ext cx="10692003" cy="755173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156738" y="1680835"/>
            <a:ext cx="2970762" cy="55143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sk-SK" sz="3500" dirty="0"/>
              <a:t>VIAC O SERIÁLI</a:t>
            </a:r>
            <a:endParaRPr sz="3500" dirty="0"/>
          </a:p>
        </p:txBody>
      </p:sp>
      <p:sp>
        <p:nvSpPr>
          <p:cNvPr id="4" name="object 4"/>
          <p:cNvSpPr txBox="1"/>
          <p:nvPr/>
        </p:nvSpPr>
        <p:spPr>
          <a:xfrm>
            <a:off x="1156738" y="2543139"/>
            <a:ext cx="8303895" cy="462690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just"/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Seriál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Neuer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je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adaptáciou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populárnej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série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kníh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o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živote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práci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vraždárov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krajského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policajného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riaditeľstva„U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Dvoch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levov”v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Bratislave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Osem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epizód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v prvej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sérii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to je osem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prípadov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ktore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́ sa naozaj stali. Ich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vyšetrovanie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je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zobrazne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́ tak, ako naozaj prebiehalo.</a:t>
            </a:r>
          </a:p>
          <a:p>
            <a:pPr algn="just"/>
            <a:b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Vrchny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́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inšpektor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Ledecký (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Marián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Miezga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) a jeho kolegovia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každy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́ deň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zvádzaju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́ boj s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nepriateľom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o ktorom vedia,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že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ho nikdy naozaj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neporazia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Je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ním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zlo vo svojich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najhorších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najsmutnejších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podobách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Spolu s nimi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zisťujeme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na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koľko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spôsobov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dokáže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toto zlo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zničit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̌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nevinny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́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život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do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akých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extrémov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vedia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zájst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̌ temné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stránky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ľudskej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mysle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Hoci sa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operatívcom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z oddelenia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vrážd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vždy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podarí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konkrétny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prípad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vyriešit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̌ a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uzavriet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̌,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víťazia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bez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ovácii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́ a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častokrát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vyčerpani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́ po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náročných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týždňoch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strávených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iba na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káve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cigaretách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Okrem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nepísaných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pravidiel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veľkomesta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im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totiz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̌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prácu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komplikuju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́ aj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zákony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 nariadenia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policajného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zboru,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ktore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́ musia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dodržiavat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̌. Vrah, ten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nemusi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́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dodržiavat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̌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nic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̌. Tí,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čo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ho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hľadaju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́, musia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dodržiavat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̌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všetko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Preto si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pomáhaju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́, ako vedia, preto im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nezostáva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nic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̌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ine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́, než sa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spoľahnút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̌ jeden na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druhého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Bratislavski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́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vraždári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kladú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vždy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na prvé miesto svoju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stavovsku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́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čest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̌. Ich oddelenie je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samostatny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́ svet, do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ktorého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je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náročne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́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preniknút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̌ a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málokoho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medzi seba naozaj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prijmu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́.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Inšpektor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Ledecký a jeho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ľudia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su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́ svojim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spôsobom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nedotknuteľna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́ kasta,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ktora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́ sa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sústredi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́ iba na jedno: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vypátrat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̌ a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usvedčit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̌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vraha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Ušľachtilost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̌ tohto povolania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však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má svoju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veľmi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tienistu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́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stránku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b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Neustály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kontakt s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rôznymi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podobami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ľudského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zla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človeka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meni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́. V tomto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nerovnom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zápase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síce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riskuju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́ zdravie,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či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dokonca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život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no najviac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hazarduju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́ s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tým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najvzácnejším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čo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maju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́ - so svojim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vnútrom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Prvá vec,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ktoru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́ sa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každy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́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vraždár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musi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́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naučit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̌, je,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že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príst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̌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večer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domov a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hodit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̌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všetky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pracovné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problémy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za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hlavu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je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nemožne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́. Na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vonkajši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́ boj so zlom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maju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́ k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dispozícii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zákony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vyšetrovacie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postupy a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forenzne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́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vedy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No na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zápas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vo vlastnom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vnútri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zostávaju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́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vždy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sami. Tu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pomáha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iba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hrošia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koža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neskôr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cynizmus. No najviac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pomáha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nádej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že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to má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ešte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zmysel. </a:t>
            </a: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Seriál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Neuer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preto nie je iba o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napínavom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dolapeni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́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vraha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ale aj o tom,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aku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́ daň si boj so zlom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vybera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́ v osobnom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živote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strážcov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zákona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00025"/>
            <a:ext cx="10692003" cy="755173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157616" y="1482037"/>
            <a:ext cx="1445884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sk-SK" sz="3200" dirty="0">
                <a:latin typeface="Arial" panose="020B0604020202020204" pitchFamily="34" charset="0"/>
                <a:cs typeface="Arial" panose="020B0604020202020204" pitchFamily="34" charset="0"/>
              </a:rPr>
              <a:t>HRAJÚ</a:t>
            </a:r>
            <a:endParaRPr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57616" y="2207630"/>
            <a:ext cx="1903084" cy="272125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r>
              <a:rPr lang="en-US" sz="16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Marián</a:t>
            </a:r>
            <a:r>
              <a:rPr lang="en-US" sz="16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Miezga</a:t>
            </a:r>
            <a:r>
              <a:rPr lang="en-US" sz="16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Marko </a:t>
            </a:r>
            <a:r>
              <a:rPr lang="en-US" sz="16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Igonda</a:t>
            </a:r>
            <a:r>
              <a:rPr lang="en-US" sz="16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Ladislav </a:t>
            </a:r>
            <a:r>
              <a:rPr lang="en-US" sz="16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Bédi</a:t>
            </a:r>
            <a:br>
              <a:rPr lang="en-US" sz="16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Jana </a:t>
            </a:r>
            <a:r>
              <a:rPr lang="en-US" sz="16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Kvantíkova</a:t>
            </a:r>
            <a:r>
              <a:rPr lang="en-US" sz="16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́ </a:t>
            </a:r>
            <a:r>
              <a:rPr lang="en-US" sz="16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Tomás</a:t>
            </a:r>
            <a:r>
              <a:rPr lang="en-US" sz="16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̌ </a:t>
            </a:r>
            <a:r>
              <a:rPr lang="en-US" sz="16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Mischura</a:t>
            </a:r>
            <a:r>
              <a:rPr lang="en-US" sz="16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Miroslav </a:t>
            </a:r>
            <a:r>
              <a:rPr lang="en-US" sz="16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Bodoki</a:t>
            </a:r>
            <a:r>
              <a:rPr lang="en-US" sz="16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Marián</a:t>
            </a:r>
            <a:r>
              <a:rPr lang="en-US" sz="16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Labuda</a:t>
            </a:r>
            <a:r>
              <a:rPr lang="en-US" sz="16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ml. </a:t>
            </a:r>
            <a:r>
              <a:rPr lang="en-US" sz="16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František</a:t>
            </a:r>
            <a:r>
              <a:rPr lang="en-US" sz="16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Beles</a:t>
            </a:r>
            <a:r>
              <a:rPr lang="en-US" sz="16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̌ Edita </a:t>
            </a:r>
            <a:r>
              <a:rPr lang="en-US" sz="16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Borsova</a:t>
            </a:r>
            <a:r>
              <a:rPr lang="en-US" sz="16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́ Alexandra </a:t>
            </a:r>
            <a:r>
              <a:rPr lang="en-US" sz="16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Lukáčova</a:t>
            </a:r>
            <a:r>
              <a:rPr lang="en-US" sz="16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́ a </a:t>
            </a:r>
            <a:r>
              <a:rPr lang="en-US" sz="16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ďalši</a:t>
            </a:r>
            <a:r>
              <a:rPr lang="en-US" sz="16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́... 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00025"/>
            <a:ext cx="10692003" cy="755495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988060" y="496987"/>
            <a:ext cx="288264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sk-SK" sz="2400" dirty="0">
                <a:latin typeface="Arial" panose="020B0604020202020204" pitchFamily="34" charset="0"/>
                <a:cs typeface="Arial" panose="020B0604020202020204" pitchFamily="34" charset="0"/>
              </a:rPr>
              <a:t>HLAVNÉ POSTAVY</a:t>
            </a:r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48612" y="1696847"/>
            <a:ext cx="6712688" cy="317779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955" marR="3074035">
              <a:spcBef>
                <a:spcPts val="100"/>
              </a:spcBef>
            </a:pPr>
            <a:r>
              <a:rPr lang="en-US" sz="1400" b="1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PETER LEDECKÝ</a:t>
            </a:r>
          </a:p>
          <a:p>
            <a:pPr marL="20955" marR="3074035">
              <a:spcBef>
                <a:spcPts val="100"/>
              </a:spcBef>
            </a:pPr>
            <a:r>
              <a:rPr lang="en-US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VRCHNÝ INŠPEKTOR</a:t>
            </a:r>
          </a:p>
          <a:p>
            <a:pPr marL="20955" marR="3074035">
              <a:spcBef>
                <a:spcPts val="100"/>
              </a:spcBef>
            </a:pPr>
            <a:endParaRPr lang="en-US" sz="1400" b="1" dirty="0">
              <a:solidFill>
                <a:srgbClr val="FFFFFF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0955" marR="3074035">
              <a:spcBef>
                <a:spcPts val="100"/>
              </a:spcBef>
            </a:pPr>
            <a:r>
              <a:rPr lang="en-US" sz="14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MARIÁN MIEZGA</a:t>
            </a:r>
            <a:endParaRPr lang="en-US" sz="1400" b="1" dirty="0">
              <a:solidFill>
                <a:srgbClr val="FFFFFF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0955" marR="3074035">
              <a:spcBef>
                <a:spcPts val="100"/>
              </a:spcBef>
            </a:pPr>
            <a:endParaRPr lang="en-US" sz="12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0955" marR="3074035">
              <a:spcBef>
                <a:spcPts val="100"/>
              </a:spcBef>
            </a:pPr>
            <a:endParaRPr lang="en-US" sz="1200" b="1" dirty="0">
              <a:solidFill>
                <a:srgbClr val="FFFFFF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0955" marR="3074035">
              <a:spcBef>
                <a:spcPts val="100"/>
              </a:spcBef>
            </a:pPr>
            <a:endParaRPr lang="en-US" sz="12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0955" marR="3074035" algn="just">
              <a:spcBef>
                <a:spcPts val="100"/>
              </a:spcBef>
            </a:pPr>
            <a:r>
              <a:rPr lang="en-US" sz="1200" b="1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 </a:t>
            </a:r>
            <a:r>
              <a:rPr lang="en-US" sz="1200" b="1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prerátani</a:t>
            </a:r>
            <a:r>
              <a:rPr lang="en-US" sz="1200" b="1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́ </a:t>
            </a:r>
            <a:r>
              <a:rPr lang="en-US" sz="1200" b="1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sk-SK" sz="1200" b="1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„</a:t>
            </a:r>
            <a:r>
              <a:rPr lang="en-US" sz="1200" b="1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policajne</a:t>
            </a:r>
            <a:r>
              <a:rPr lang="en-US" sz="1200" b="1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́</a:t>
            </a:r>
            <a:r>
              <a:rPr lang="sk-SK" sz="1200" b="1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roky</a:t>
            </a:r>
            <a:r>
              <a:rPr lang="en-US" sz="1200" b="1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lang="sk-SK" sz="1200" b="1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je </a:t>
            </a:r>
            <a:r>
              <a:rPr lang="en-US" sz="1200" b="1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inšpektor</a:t>
            </a:r>
            <a:r>
              <a:rPr lang="en-US" sz="1200" b="1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Ledecký </a:t>
            </a:r>
            <a:r>
              <a:rPr lang="en-US" sz="1200" b="1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veteránom</a:t>
            </a:r>
            <a:r>
              <a:rPr lang="en-US" sz="1200" b="1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oddelenia </a:t>
            </a:r>
            <a:r>
              <a:rPr lang="en-US" sz="1200" b="1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vrážd</a:t>
            </a:r>
            <a:r>
              <a:rPr lang="en-US" sz="1200" b="1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Na </a:t>
            </a:r>
            <a:r>
              <a:rPr lang="en-US" sz="1200" b="1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oddeleni</a:t>
            </a:r>
            <a:r>
              <a:rPr lang="en-US" sz="1200" b="1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́ </a:t>
            </a:r>
            <a:r>
              <a:rPr lang="en-US" sz="1200" b="1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začínal</a:t>
            </a:r>
            <a:r>
              <a:rPr lang="en-US" sz="1200" b="1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v </a:t>
            </a:r>
            <a:r>
              <a:rPr lang="en-US" sz="1200" b="1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búrlivých</a:t>
            </a:r>
            <a:r>
              <a:rPr lang="en-US" sz="1200" b="1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90. rokoch a na vlastnej </a:t>
            </a:r>
            <a:r>
              <a:rPr lang="en-US" sz="1200" b="1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koži</a:t>
            </a:r>
            <a:r>
              <a:rPr lang="en-US" sz="1200" b="1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zažil</a:t>
            </a:r>
            <a:r>
              <a:rPr lang="en-US" sz="1200" b="1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vojnu</a:t>
            </a:r>
            <a:r>
              <a:rPr lang="en-US" sz="1200" b="1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Bratislavského</a:t>
            </a:r>
            <a:r>
              <a:rPr lang="en-US" sz="1200" b="1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organizovaného</a:t>
            </a:r>
            <a:r>
              <a:rPr lang="en-US" sz="1200" b="1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zločinu</a:t>
            </a:r>
            <a:r>
              <a:rPr lang="en-US" sz="1200" b="1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200" b="1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Mafiánske</a:t>
            </a:r>
            <a:r>
              <a:rPr lang="en-US" sz="1200" b="1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popravy</a:t>
            </a:r>
            <a:r>
              <a:rPr lang="en-US" sz="1200" b="1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ho </a:t>
            </a:r>
            <a:r>
              <a:rPr lang="en-US" sz="1200" b="1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však</a:t>
            </a:r>
            <a:r>
              <a:rPr lang="en-US" sz="1200" b="1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nezasiahli</a:t>
            </a:r>
            <a:r>
              <a:rPr lang="en-US" sz="1200" b="1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tak, ako tie </a:t>
            </a:r>
            <a:r>
              <a:rPr lang="en-US" sz="1200" b="1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najbrutálnejšie</a:t>
            </a:r>
            <a:r>
              <a:rPr lang="en-US" sz="1200" b="1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vraždy</a:t>
            </a:r>
            <a:r>
              <a:rPr lang="en-US" sz="1200" b="1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za </a:t>
            </a:r>
            <a:r>
              <a:rPr lang="en-US" sz="1200" b="1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ktorými</a:t>
            </a:r>
            <a:r>
              <a:rPr lang="en-US" sz="1200" b="1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sa </a:t>
            </a:r>
            <a:r>
              <a:rPr lang="en-US" sz="1200" b="1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ukrýva</a:t>
            </a:r>
            <a:r>
              <a:rPr lang="en-US" sz="1200" b="1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iba utrpenie, </a:t>
            </a:r>
            <a:r>
              <a:rPr lang="en-US" sz="1200" b="1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smútok</a:t>
            </a:r>
            <a:r>
              <a:rPr lang="en-US" sz="1200" b="1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 temnota </a:t>
            </a:r>
            <a:r>
              <a:rPr lang="en-US" sz="1200" b="1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ľudskej</a:t>
            </a:r>
            <a:r>
              <a:rPr lang="en-US" sz="1200" b="1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duše</a:t>
            </a:r>
            <a:r>
              <a:rPr lang="en-US" sz="1200" b="1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0955" marR="3074035">
              <a:lnSpc>
                <a:spcPct val="100000"/>
              </a:lnSpc>
              <a:spcBef>
                <a:spcPts val="100"/>
              </a:spcBef>
            </a:pP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200025"/>
            <a:ext cx="10692003" cy="755495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122908" y="1733303"/>
            <a:ext cx="8554085" cy="40729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l"/>
            <a:endParaRPr lang="en-US" sz="1200" dirty="0">
              <a:solidFill>
                <a:srgbClr val="FFFFFF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sz="1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Hektický a </a:t>
            </a:r>
            <a:r>
              <a:rPr lang="en-US" sz="12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nezdravý</a:t>
            </a:r>
            <a:r>
              <a:rPr lang="en-US" sz="1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život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ho pripravil o dve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najdôležitejšie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veci - o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rodinu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 zdravie. Magda Ledecká sa rozhodla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málo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prítomného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mnohokrát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málo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triezveho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manžela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opustit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̌.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Ledeckému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chvíľu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trvalo,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kým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pochopil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že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na rozvode má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levi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́ podiel on. Zostal mu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rodinny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́ dom za mestom,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ktorého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prázdnota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iba zrkadlí jeho osud.</a:t>
            </a:r>
            <a:b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Čo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Ledecký najviac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ľutuje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je strata kontaktu so svojim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dospelým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synom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Erikom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Ten sa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čerstvo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usadil v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Londýne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 kontakt s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otcom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ktory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́ ho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veľmi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nechychovával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udržiava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veľmi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sporadicky.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Dôvodom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je aj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Erikov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coming-out, na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ktory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́ Ledecký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nezareagoval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úplne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najlepšie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syna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hlboko ranil.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Ledeckého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spoznávame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v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obdobi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́, kedy je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najvyšši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́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čas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vo svojom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živote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niečo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zmenit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̌.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Odklada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́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operáciu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žalúdka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málo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spí,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nenadväzuje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nové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vzťahy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duševne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chátra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Momentálne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žije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iba pre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prácu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no aj tu sa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začína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obávat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̌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syndrómu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vyhorenia. Jediné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čo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ako tak kultivuje, je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poľovníctvo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šach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V oboch je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relatívne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dobry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́, no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vníma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ich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skôr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kondične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aby sa mal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aspon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̌ kde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odreagovat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̌. </a:t>
            </a: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Na pracovisku je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rešpektovaným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členom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oddelenia. Jeho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skúsenost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̌ a rozvaha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su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́ vzorom pre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mladších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 istota pre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starších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kolegov.Všetci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vidia,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že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Ledeckého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stav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uz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̌ nie je iba obdobie, ale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začína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byť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štandardom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Počas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sezóny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sledujeme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Ledeckého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zápas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so svojimi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démonmi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Snaži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́ sa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obnovit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̌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vzťah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so svojim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synom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udržat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̌ tempo s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mladšími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kolegami a po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povýšeni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́ je jeho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prioritou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dobré meno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celého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útvaru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Ledecký dostane druhú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šancu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v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podobe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Hany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Batkovej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Spočiatku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váha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nakoľko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vážne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má tento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vzťah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brať, no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sám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vidí ako na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neho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pozitívne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vplýva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No zmena k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lepšiemu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je pre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starého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policajta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náročnejšia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než by sa zdalo.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Chvíľu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to dokonca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vyzera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́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že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Ledecký tento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vzťah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vedome sabotuje, lebo sa bojí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že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by jeho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život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zovšednel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No je to iba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symptóm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Ledeckého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hlbšieho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problému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Zisťuje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že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jeho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identitou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je byť v prvom rade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vraždár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az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̌ potom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muz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̌, otec,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či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životny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́ partner. Ledecký postupne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pochopi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́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že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cesta ku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vnútornému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šťastiu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v jeho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prípade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nespočíva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v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priblíženi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́ sa “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bežnému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životu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Je to zmierenie sa so svojim osudom -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že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mu je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predurčene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́ aby ho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táto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práca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pohltila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natoľko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az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̌ ho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zniči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́.V momente ako si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túto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paradoxnu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́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situáciu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uvedomi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́, v jeho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živote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zavládne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mier. </a:t>
            </a: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5080" algn="l">
              <a:lnSpc>
                <a:spcPct val="100000"/>
              </a:lnSpc>
              <a:spcBef>
                <a:spcPts val="100"/>
              </a:spcBef>
            </a:pP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8CAAAE1-A17B-3E1E-761F-EC0CB751B2C7}"/>
              </a:ext>
            </a:extLst>
          </p:cNvPr>
          <p:cNvSpPr txBox="1">
            <a:spLocks/>
          </p:cNvSpPr>
          <p:nvPr/>
        </p:nvSpPr>
        <p:spPr>
          <a:xfrm>
            <a:off x="-444500" y="6067425"/>
            <a:ext cx="10353762" cy="98799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000" u="sng" dirty="0">
                <a:solidFill>
                  <a:schemeClr val="bg1"/>
                </a:solidFill>
              </a:rPr>
              <a:t>P</a:t>
            </a:r>
            <a:r>
              <a:rPr lang="sk-SK" sz="2000" u="sng" dirty="0">
                <a:solidFill>
                  <a:schemeClr val="bg1"/>
                </a:solidFill>
              </a:rPr>
              <a:t>ETER</a:t>
            </a:r>
            <a:r>
              <a:rPr lang="en-US" sz="2000" u="sng" dirty="0">
                <a:solidFill>
                  <a:schemeClr val="bg1"/>
                </a:solidFill>
              </a:rPr>
              <a:t> LEDECKÝ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br>
              <a:rPr lang="en-US" sz="2000" dirty="0"/>
            </a:br>
            <a:endParaRPr lang="en-US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184</TotalTime>
  <Words>6798</Words>
  <Application>Microsoft Office PowerPoint</Application>
  <PresentationFormat>Custom</PresentationFormat>
  <Paragraphs>143</Paragraphs>
  <Slides>29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3" baseType="lpstr">
      <vt:lpstr>Arial</vt:lpstr>
      <vt:lpstr>Calibri</vt:lpstr>
      <vt:lpstr>Trebuchet MS</vt:lpstr>
      <vt:lpstr>Office Theme</vt:lpstr>
      <vt:lpstr>PowerPoint Presentation</vt:lpstr>
      <vt:lpstr>PowerPoint Presentation</vt:lpstr>
      <vt:lpstr>ZÁKLADNÉ INFORMÁCIE</vt:lpstr>
      <vt:lpstr>PowerPoint Presentation</vt:lpstr>
      <vt:lpstr>ANOTÁCIA</vt:lpstr>
      <vt:lpstr>VIAC O SERIÁLI</vt:lpstr>
      <vt:lpstr>HRAJÚ</vt:lpstr>
      <vt:lpstr>HLAVNÉ POSTAVY</vt:lpstr>
      <vt:lpstr>PowerPoint Presentation</vt:lpstr>
      <vt:lpstr>PowerPoint Presentation</vt:lpstr>
      <vt:lpstr>FRANTIŠEK MACHRÁK STARŠÍ INŠPEKTOR  MARKO IGONDA</vt:lpstr>
      <vt:lpstr>PowerPoint Presentation</vt:lpstr>
      <vt:lpstr>JAKUB KOREC MLADŠÍ INŠPEKTOR  LADISLAV BÉDI</vt:lpstr>
      <vt:lpstr>PowerPoint Presentation</vt:lpstr>
      <vt:lpstr>JANA NOVOTNÁ  mladšia inšpektorka  Jana Kvantíková</vt:lpstr>
      <vt:lpstr>PowerPoint Presentation</vt:lpstr>
      <vt:lpstr> IMRICH ĎURIŠIN MLADŠÍ INŠPEKTOR  TOMÁŠ MISCHURA </vt:lpstr>
      <vt:lpstr>MARIÁN PETERAJ KOMISÁR  MIROSLAV BODOKI</vt:lpstr>
      <vt:lpstr>JÁN WEIDEMANN HLAVNÝ INŠPEKTOR  MARIÁN LABUDA ML.</vt:lpstr>
      <vt:lpstr>PIKOŠKY Z NAKRÚCANIA</vt:lpstr>
      <vt:lpstr>INTERVIEWS</vt:lpstr>
      <vt:lpstr>PowerPoint Presentation</vt:lpstr>
      <vt:lpstr>FRANTIŠEK MACHRÁK – STARŠÍ INŠPEKTOR MARKO IGONDA</vt:lpstr>
      <vt:lpstr>JAKUB KOREC – MLADŠÍ INŠPEKTOR LADISLAV BÉDI </vt:lpstr>
      <vt:lpstr>JANA NOVOTNÁ – MLADŠIA INŠPEKTORKA  JANA KVANTÍKOVÁ </vt:lpstr>
      <vt:lpstr>MICHAL KOLLÁR – PRODUCENT A REŽISÉR</vt:lpstr>
      <vt:lpstr>JANA KLUKOVÁ PRODUCENTKA</vt:lpstr>
      <vt:lpstr>VÁCLAV NEUER  AUTOR KNÍH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Presskit neuer</dc:title>
  <cp:lastModifiedBy>Lucia Tuhelová</cp:lastModifiedBy>
  <cp:revision>7</cp:revision>
  <dcterms:created xsi:type="dcterms:W3CDTF">2025-08-04T10:06:41Z</dcterms:created>
  <dcterms:modified xsi:type="dcterms:W3CDTF">2025-08-04T13:16:27Z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2025-08-04T00:00:00Z</vt:filetime>
  </property>
  <property fmtid="{D5CDD505-2E9C-101B-9397-08002B2CF9AE}" pid="3" name="Creator">
    <vt:lpwstr>Adobe Illustrator 29.6 (Windows)</vt:lpwstr>
  </property>
  <property fmtid="{D5CDD505-2E9C-101B-9397-08002B2CF9AE}" pid="4" name="LastSaved">
    <vt:filetime>2025-08-04T00:00:00Z</vt:filetime>
  </property>
  <property fmtid="{D5CDD505-2E9C-101B-9397-08002B2CF9AE}" pid="5" name="Producer">
    <vt:lpwstr>Adobe PDF library 17.00</vt:lpwstr>
  </property>
</Properties>
</file>